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4"/>
    <p:sldMasterId id="2147483966" r:id="rId5"/>
  </p:sldMasterIdLst>
  <p:notesMasterIdLst>
    <p:notesMasterId r:id="rId100"/>
  </p:notesMasterIdLst>
  <p:handoutMasterIdLst>
    <p:handoutMasterId r:id="rId101"/>
  </p:handoutMasterIdLst>
  <p:sldIdLst>
    <p:sldId id="407" r:id="rId6"/>
    <p:sldId id="491" r:id="rId7"/>
    <p:sldId id="513" r:id="rId8"/>
    <p:sldId id="410" r:id="rId9"/>
    <p:sldId id="545" r:id="rId10"/>
    <p:sldId id="546" r:id="rId11"/>
    <p:sldId id="481" r:id="rId12"/>
    <p:sldId id="475" r:id="rId13"/>
    <p:sldId id="478" r:id="rId14"/>
    <p:sldId id="477" r:id="rId15"/>
    <p:sldId id="452" r:id="rId16"/>
    <p:sldId id="473" r:id="rId17"/>
    <p:sldId id="474" r:id="rId18"/>
    <p:sldId id="455" r:id="rId19"/>
    <p:sldId id="480" r:id="rId20"/>
    <p:sldId id="479" r:id="rId21"/>
    <p:sldId id="547" r:id="rId22"/>
    <p:sldId id="482" r:id="rId23"/>
    <p:sldId id="483" r:id="rId24"/>
    <p:sldId id="484" r:id="rId25"/>
    <p:sldId id="485" r:id="rId26"/>
    <p:sldId id="486" r:id="rId27"/>
    <p:sldId id="487" r:id="rId28"/>
    <p:sldId id="488" r:id="rId29"/>
    <p:sldId id="489" r:id="rId30"/>
    <p:sldId id="490" r:id="rId31"/>
    <p:sldId id="492" r:id="rId32"/>
    <p:sldId id="493" r:id="rId33"/>
    <p:sldId id="494" r:id="rId34"/>
    <p:sldId id="495" r:id="rId35"/>
    <p:sldId id="514" r:id="rId36"/>
    <p:sldId id="470" r:id="rId37"/>
    <p:sldId id="496" r:id="rId38"/>
    <p:sldId id="497" r:id="rId39"/>
    <p:sldId id="498" r:id="rId40"/>
    <p:sldId id="499" r:id="rId41"/>
    <p:sldId id="500" r:id="rId42"/>
    <p:sldId id="501" r:id="rId43"/>
    <p:sldId id="502" r:id="rId44"/>
    <p:sldId id="503" r:id="rId45"/>
    <p:sldId id="443" r:id="rId46"/>
    <p:sldId id="504" r:id="rId47"/>
    <p:sldId id="505" r:id="rId48"/>
    <p:sldId id="508" r:id="rId49"/>
    <p:sldId id="509" r:id="rId50"/>
    <p:sldId id="507" r:id="rId51"/>
    <p:sldId id="506" r:id="rId52"/>
    <p:sldId id="510" r:id="rId53"/>
    <p:sldId id="511" r:id="rId54"/>
    <p:sldId id="456" r:id="rId55"/>
    <p:sldId id="457" r:id="rId56"/>
    <p:sldId id="458" r:id="rId57"/>
    <p:sldId id="459" r:id="rId58"/>
    <p:sldId id="460" r:id="rId59"/>
    <p:sldId id="461" r:id="rId60"/>
    <p:sldId id="471" r:id="rId61"/>
    <p:sldId id="462" r:id="rId62"/>
    <p:sldId id="463" r:id="rId63"/>
    <p:sldId id="472" r:id="rId64"/>
    <p:sldId id="464" r:id="rId65"/>
    <p:sldId id="466" r:id="rId66"/>
    <p:sldId id="467" r:id="rId67"/>
    <p:sldId id="468" r:id="rId68"/>
    <p:sldId id="469" r:id="rId69"/>
    <p:sldId id="465" r:id="rId70"/>
    <p:sldId id="515" r:id="rId71"/>
    <p:sldId id="516" r:id="rId72"/>
    <p:sldId id="517" r:id="rId73"/>
    <p:sldId id="518" r:id="rId74"/>
    <p:sldId id="519" r:id="rId75"/>
    <p:sldId id="520" r:id="rId76"/>
    <p:sldId id="521" r:id="rId77"/>
    <p:sldId id="523" r:id="rId78"/>
    <p:sldId id="524" r:id="rId79"/>
    <p:sldId id="525" r:id="rId80"/>
    <p:sldId id="530" r:id="rId81"/>
    <p:sldId id="526" r:id="rId82"/>
    <p:sldId id="527" r:id="rId83"/>
    <p:sldId id="529" r:id="rId84"/>
    <p:sldId id="528" r:id="rId85"/>
    <p:sldId id="531" r:id="rId86"/>
    <p:sldId id="532" r:id="rId87"/>
    <p:sldId id="533" r:id="rId88"/>
    <p:sldId id="534" r:id="rId89"/>
    <p:sldId id="535" r:id="rId90"/>
    <p:sldId id="536" r:id="rId91"/>
    <p:sldId id="538" r:id="rId92"/>
    <p:sldId id="541" r:id="rId93"/>
    <p:sldId id="537" r:id="rId94"/>
    <p:sldId id="539" r:id="rId95"/>
    <p:sldId id="540" r:id="rId96"/>
    <p:sldId id="542" r:id="rId97"/>
    <p:sldId id="543" r:id="rId98"/>
    <p:sldId id="544" r:id="rId99"/>
  </p:sldIdLst>
  <p:sldSz cx="12192000" cy="6858000"/>
  <p:notesSz cx="6858000" cy="9144000"/>
  <p:custDataLst>
    <p:tags r:id="rId102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gemini Masters" id="{4E249A1C-D928-4AC0-A77C-65440B7A141B}">
          <p14:sldIdLst>
            <p14:sldId id="407"/>
            <p14:sldId id="491"/>
            <p14:sldId id="513"/>
            <p14:sldId id="410"/>
            <p14:sldId id="545"/>
            <p14:sldId id="546"/>
            <p14:sldId id="481"/>
            <p14:sldId id="475"/>
            <p14:sldId id="478"/>
            <p14:sldId id="477"/>
            <p14:sldId id="452"/>
            <p14:sldId id="473"/>
            <p14:sldId id="474"/>
            <p14:sldId id="455"/>
            <p14:sldId id="480"/>
            <p14:sldId id="479"/>
            <p14:sldId id="547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2"/>
            <p14:sldId id="493"/>
            <p14:sldId id="494"/>
            <p14:sldId id="495"/>
            <p14:sldId id="514"/>
            <p14:sldId id="470"/>
            <p14:sldId id="496"/>
            <p14:sldId id="497"/>
            <p14:sldId id="498"/>
            <p14:sldId id="499"/>
            <p14:sldId id="500"/>
            <p14:sldId id="501"/>
            <p14:sldId id="502"/>
            <p14:sldId id="503"/>
            <p14:sldId id="443"/>
            <p14:sldId id="504"/>
            <p14:sldId id="505"/>
            <p14:sldId id="508"/>
            <p14:sldId id="509"/>
            <p14:sldId id="507"/>
            <p14:sldId id="506"/>
            <p14:sldId id="510"/>
            <p14:sldId id="511"/>
            <p14:sldId id="456"/>
            <p14:sldId id="457"/>
            <p14:sldId id="458"/>
            <p14:sldId id="459"/>
            <p14:sldId id="460"/>
            <p14:sldId id="461"/>
            <p14:sldId id="471"/>
            <p14:sldId id="462"/>
            <p14:sldId id="463"/>
            <p14:sldId id="472"/>
            <p14:sldId id="464"/>
            <p14:sldId id="466"/>
            <p14:sldId id="467"/>
            <p14:sldId id="468"/>
            <p14:sldId id="469"/>
            <p14:sldId id="465"/>
            <p14:sldId id="515"/>
            <p14:sldId id="516"/>
            <p14:sldId id="517"/>
            <p14:sldId id="518"/>
            <p14:sldId id="519"/>
            <p14:sldId id="520"/>
            <p14:sldId id="521"/>
            <p14:sldId id="523"/>
            <p14:sldId id="524"/>
            <p14:sldId id="525"/>
            <p14:sldId id="530"/>
            <p14:sldId id="526"/>
            <p14:sldId id="527"/>
            <p14:sldId id="529"/>
            <p14:sldId id="528"/>
            <p14:sldId id="531"/>
            <p14:sldId id="532"/>
            <p14:sldId id="533"/>
            <p14:sldId id="534"/>
            <p14:sldId id="535"/>
            <p14:sldId id="536"/>
            <p14:sldId id="538"/>
            <p14:sldId id="541"/>
            <p14:sldId id="537"/>
            <p14:sldId id="539"/>
            <p14:sldId id="540"/>
            <p14:sldId id="542"/>
            <p14:sldId id="543"/>
            <p14:sldId id="544"/>
          </p14:sldIdLst>
        </p14:section>
      </p14:sectionLst>
    </p:ex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7" pos="3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999C"/>
    <a:srgbClr val="777B91"/>
    <a:srgbClr val="0070AD"/>
    <a:srgbClr val="66E6FF"/>
    <a:srgbClr val="0000A5"/>
    <a:srgbClr val="CB2980"/>
    <a:srgbClr val="00C37B"/>
    <a:srgbClr val="80B8D6"/>
    <a:srgbClr val="02ED63"/>
    <a:srgbClr val="63D0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188" autoAdjust="0"/>
    <p:restoredTop sz="93979" autoAdjust="0"/>
  </p:normalViewPr>
  <p:slideViewPr>
    <p:cSldViewPr>
      <p:cViewPr>
        <p:scale>
          <a:sx n="50" d="100"/>
          <a:sy n="50" d="100"/>
        </p:scale>
        <p:origin x="1396" y="332"/>
      </p:cViewPr>
      <p:guideLst>
        <p:guide orient="horz" pos="2341"/>
        <p:guide pos="3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0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tags" Target="tags/tag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notesMaster" Target="notesMasters/notesMaster1.xml"/><Relationship Id="rId105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12/01/2022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‹N°›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12/01/2022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/>
              <a:t>Insert comments</a:t>
            </a:r>
            <a:endParaRPr lang="pt-B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44662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8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64592B57-BCDC-46B2-904B-5A7FDEA22156}"/>
              </a:ext>
            </a:extLst>
          </p:cNvPr>
          <p:cNvGrpSpPr/>
          <p:nvPr userDrawn="1"/>
        </p:nvGrpSpPr>
        <p:grpSpPr>
          <a:xfrm rot="10800000">
            <a:off x="0" y="-583910"/>
            <a:ext cx="8184232" cy="7441910"/>
            <a:chOff x="3847179" y="1294078"/>
            <a:chExt cx="4118037" cy="3744526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6855C7D-FB6F-4A0D-99F6-3523A5DB1407}"/>
                </a:ext>
              </a:extLst>
            </p:cNvPr>
            <p:cNvSpPr/>
            <p:nvPr/>
          </p:nvSpPr>
          <p:spPr>
            <a:xfrm>
              <a:off x="4193316" y="2714504"/>
              <a:ext cx="3771900" cy="2324100"/>
            </a:xfrm>
            <a:custGeom>
              <a:avLst/>
              <a:gdLst>
                <a:gd name="connsiteX0" fmla="*/ 3770471 w 3771900"/>
                <a:gd name="connsiteY0" fmla="*/ 1651908 h 2324100"/>
                <a:gd name="connsiteX1" fmla="*/ 2411540 w 3771900"/>
                <a:gd name="connsiteY1" fmla="*/ 35897 h 2324100"/>
                <a:gd name="connsiteX2" fmla="*/ 976694 w 3771900"/>
                <a:gd name="connsiteY2" fmla="*/ 559486 h 2324100"/>
                <a:gd name="connsiteX3" fmla="*/ 7144 w 3771900"/>
                <a:gd name="connsiteY3" fmla="*/ 633686 h 2324100"/>
                <a:gd name="connsiteX4" fmla="*/ 3773710 w 3771900"/>
                <a:gd name="connsiteY4" fmla="*/ 2321421 h 2324100"/>
                <a:gd name="connsiteX5" fmla="*/ 3770471 w 3771900"/>
                <a:gd name="connsiteY5" fmla="*/ 1651908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1900" h="2324100">
                  <a:moveTo>
                    <a:pt x="3770471" y="1651908"/>
                  </a:moveTo>
                  <a:cubicBezTo>
                    <a:pt x="3318605" y="1380732"/>
                    <a:pt x="2548319" y="213919"/>
                    <a:pt x="2411540" y="35897"/>
                  </a:cubicBezTo>
                  <a:cubicBezTo>
                    <a:pt x="2099405" y="-85642"/>
                    <a:pt x="1609249" y="195060"/>
                    <a:pt x="976694" y="559486"/>
                  </a:cubicBezTo>
                  <a:cubicBezTo>
                    <a:pt x="388620" y="898291"/>
                    <a:pt x="51530" y="667786"/>
                    <a:pt x="7144" y="633686"/>
                  </a:cubicBezTo>
                  <a:cubicBezTo>
                    <a:pt x="793052" y="1266241"/>
                    <a:pt x="2403253" y="1964329"/>
                    <a:pt x="3773710" y="2321421"/>
                  </a:cubicBezTo>
                  <a:cubicBezTo>
                    <a:pt x="3773805" y="2144447"/>
                    <a:pt x="3770471" y="1814881"/>
                    <a:pt x="3770471" y="1651908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910F3B-3232-4E33-8A3C-C9ECA9724E12}"/>
                </a:ext>
              </a:extLst>
            </p:cNvPr>
            <p:cNvSpPr/>
            <p:nvPr/>
          </p:nvSpPr>
          <p:spPr>
            <a:xfrm>
              <a:off x="3847179" y="1294078"/>
              <a:ext cx="4114800" cy="3086100"/>
            </a:xfrm>
            <a:custGeom>
              <a:avLst/>
              <a:gdLst>
                <a:gd name="connsiteX0" fmla="*/ 4116608 w 4114800"/>
                <a:gd name="connsiteY0" fmla="*/ 7144 h 3086100"/>
                <a:gd name="connsiteX1" fmla="*/ 377379 w 4114800"/>
                <a:gd name="connsiteY1" fmla="*/ 7144 h 3086100"/>
                <a:gd name="connsiteX2" fmla="*/ 348233 w 4114800"/>
                <a:gd name="connsiteY2" fmla="*/ 2061591 h 3086100"/>
                <a:gd name="connsiteX3" fmla="*/ 353376 w 4114800"/>
                <a:gd name="connsiteY3" fmla="*/ 2065687 h 3086100"/>
                <a:gd name="connsiteX4" fmla="*/ 1322926 w 4114800"/>
                <a:gd name="connsiteY4" fmla="*/ 1991487 h 3086100"/>
                <a:gd name="connsiteX5" fmla="*/ 2757677 w 4114800"/>
                <a:gd name="connsiteY5" fmla="*/ 1467898 h 3086100"/>
                <a:gd name="connsiteX6" fmla="*/ 4116608 w 4114800"/>
                <a:gd name="connsiteY6" fmla="*/ 3083909 h 3086100"/>
                <a:gd name="connsiteX7" fmla="*/ 4116608 w 4114800"/>
                <a:gd name="connsiteY7" fmla="*/ 7144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4800" h="3086100">
                  <a:moveTo>
                    <a:pt x="4116608" y="7144"/>
                  </a:moveTo>
                  <a:lnTo>
                    <a:pt x="377379" y="7144"/>
                  </a:lnTo>
                  <a:cubicBezTo>
                    <a:pt x="377379" y="7144"/>
                    <a:pt x="-435865" y="1427893"/>
                    <a:pt x="348233" y="2061591"/>
                  </a:cubicBezTo>
                  <a:cubicBezTo>
                    <a:pt x="349852" y="2062925"/>
                    <a:pt x="351661" y="2064353"/>
                    <a:pt x="353376" y="2065687"/>
                  </a:cubicBezTo>
                  <a:cubicBezTo>
                    <a:pt x="397858" y="2099786"/>
                    <a:pt x="734852" y="2330387"/>
                    <a:pt x="1322926" y="1991487"/>
                  </a:cubicBezTo>
                  <a:cubicBezTo>
                    <a:pt x="1955481" y="1627061"/>
                    <a:pt x="2445638" y="1346359"/>
                    <a:pt x="2757677" y="1467898"/>
                  </a:cubicBezTo>
                  <a:cubicBezTo>
                    <a:pt x="2894456" y="1645920"/>
                    <a:pt x="3664838" y="2812733"/>
                    <a:pt x="4116608" y="3083909"/>
                  </a:cubicBezTo>
                  <a:cubicBezTo>
                    <a:pt x="4116608" y="2760916"/>
                    <a:pt x="4116608" y="7144"/>
                    <a:pt x="4116608" y="7144"/>
                  </a:cubicBezTo>
                </a:path>
              </a:pathLst>
            </a:custGeom>
            <a:solidFill>
              <a:srgbClr val="0075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8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2035" y="3502732"/>
            <a:ext cx="3558066" cy="20586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37310" y="5571206"/>
            <a:ext cx="3558066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 and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B094B5A-7617-4918-B4B1-E58924F90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8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2" name="Object 1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Freeform 6"/>
          <p:cNvSpPr>
            <a:spLocks/>
          </p:cNvSpPr>
          <p:nvPr userDrawn="1"/>
        </p:nvSpPr>
        <p:spPr bwMode="auto">
          <a:xfrm>
            <a:off x="4901351" y="831584"/>
            <a:ext cx="7289800" cy="6026150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8" y="1894"/>
              </a:cxn>
              <a:cxn ang="0">
                <a:pos x="20" y="1886"/>
              </a:cxn>
              <a:cxn ang="0">
                <a:pos x="146" y="1832"/>
              </a:cxn>
              <a:cxn ang="0">
                <a:pos x="344" y="1720"/>
              </a:cxn>
              <a:cxn ang="0">
                <a:pos x="484" y="1628"/>
              </a:cxn>
              <a:cxn ang="0">
                <a:pos x="754" y="1430"/>
              </a:cxn>
              <a:cxn ang="0">
                <a:pos x="1094" y="1162"/>
              </a:cxn>
              <a:cxn ang="0">
                <a:pos x="1418" y="906"/>
              </a:cxn>
              <a:cxn ang="0">
                <a:pos x="1766" y="648"/>
              </a:cxn>
              <a:cxn ang="0">
                <a:pos x="2006" y="486"/>
              </a:cxn>
              <a:cxn ang="0">
                <a:pos x="2254" y="338"/>
              </a:cxn>
              <a:cxn ang="0">
                <a:pos x="2390" y="268"/>
              </a:cxn>
              <a:cxn ang="0">
                <a:pos x="2598" y="172"/>
              </a:cxn>
              <a:cxn ang="0">
                <a:pos x="2816" y="92"/>
              </a:cxn>
              <a:cxn ang="0">
                <a:pos x="2996" y="42"/>
              </a:cxn>
              <a:cxn ang="0">
                <a:pos x="3134" y="16"/>
              </a:cxn>
              <a:cxn ang="0">
                <a:pos x="3220" y="6"/>
              </a:cxn>
              <a:cxn ang="0">
                <a:pos x="3336" y="2"/>
              </a:cxn>
              <a:cxn ang="0">
                <a:pos x="3390" y="0"/>
              </a:cxn>
              <a:cxn ang="0">
                <a:pos x="3522" y="0"/>
              </a:cxn>
              <a:cxn ang="0">
                <a:pos x="3590" y="4"/>
              </a:cxn>
              <a:cxn ang="0">
                <a:pos x="3688" y="8"/>
              </a:cxn>
              <a:cxn ang="0">
                <a:pos x="3832" y="34"/>
              </a:cxn>
              <a:cxn ang="0">
                <a:pos x="3974" y="72"/>
              </a:cxn>
              <a:cxn ang="0">
                <a:pos x="4160" y="140"/>
              </a:cxn>
              <a:cxn ang="0">
                <a:pos x="4336" y="228"/>
              </a:cxn>
              <a:cxn ang="0">
                <a:pos x="4448" y="300"/>
              </a:cxn>
              <a:cxn ang="0">
                <a:pos x="4568" y="390"/>
              </a:cxn>
              <a:cxn ang="0">
                <a:pos x="4588" y="414"/>
              </a:cxn>
              <a:cxn ang="0">
                <a:pos x="4592" y="2788"/>
              </a:cxn>
              <a:cxn ang="0">
                <a:pos x="4582" y="2808"/>
              </a:cxn>
              <a:cxn ang="0">
                <a:pos x="4514" y="2862"/>
              </a:cxn>
              <a:cxn ang="0">
                <a:pos x="4354" y="2970"/>
              </a:cxn>
              <a:cxn ang="0">
                <a:pos x="4186" y="3062"/>
              </a:cxn>
              <a:cxn ang="0">
                <a:pos x="4054" y="3122"/>
              </a:cxn>
              <a:cxn ang="0">
                <a:pos x="3828" y="3206"/>
              </a:cxn>
              <a:cxn ang="0">
                <a:pos x="3598" y="3276"/>
              </a:cxn>
              <a:cxn ang="0">
                <a:pos x="3370" y="3334"/>
              </a:cxn>
              <a:cxn ang="0">
                <a:pos x="2920" y="3432"/>
              </a:cxn>
              <a:cxn ang="0">
                <a:pos x="2498" y="3528"/>
              </a:cxn>
              <a:cxn ang="0">
                <a:pos x="2360" y="3566"/>
              </a:cxn>
              <a:cxn ang="0">
                <a:pos x="2144" y="3642"/>
              </a:cxn>
              <a:cxn ang="0">
                <a:pos x="1988" y="3716"/>
              </a:cxn>
              <a:cxn ang="0">
                <a:pos x="1878" y="3782"/>
              </a:cxn>
              <a:cxn ang="0">
                <a:pos x="1858" y="3792"/>
              </a:cxn>
              <a:cxn ang="0">
                <a:pos x="1834" y="3796"/>
              </a:cxn>
              <a:cxn ang="0">
                <a:pos x="432" y="3796"/>
              </a:cxn>
              <a:cxn ang="0">
                <a:pos x="408" y="3774"/>
              </a:cxn>
              <a:cxn ang="0">
                <a:pos x="354" y="3652"/>
              </a:cxn>
              <a:cxn ang="0">
                <a:pos x="258" y="3396"/>
              </a:cxn>
              <a:cxn ang="0">
                <a:pos x="140" y="2988"/>
              </a:cxn>
              <a:cxn ang="0">
                <a:pos x="86" y="2734"/>
              </a:cxn>
              <a:cxn ang="0">
                <a:pos x="44" y="2478"/>
              </a:cxn>
              <a:cxn ang="0">
                <a:pos x="8" y="2154"/>
              </a:cxn>
              <a:cxn ang="0">
                <a:pos x="4" y="2020"/>
              </a:cxn>
              <a:cxn ang="0">
                <a:pos x="2" y="1948"/>
              </a:cxn>
            </a:cxnLst>
            <a:rect l="0" t="0" r="r" b="b"/>
            <a:pathLst>
              <a:path w="4592" h="3796">
                <a:moveTo>
                  <a:pt x="0" y="1924"/>
                </a:moveTo>
                <a:lnTo>
                  <a:pt x="0" y="1924"/>
                </a:lnTo>
                <a:lnTo>
                  <a:pt x="0" y="1904"/>
                </a:lnTo>
                <a:lnTo>
                  <a:pt x="0" y="1904"/>
                </a:lnTo>
                <a:lnTo>
                  <a:pt x="4" y="1898"/>
                </a:lnTo>
                <a:lnTo>
                  <a:pt x="8" y="1894"/>
                </a:lnTo>
                <a:lnTo>
                  <a:pt x="14" y="1890"/>
                </a:lnTo>
                <a:lnTo>
                  <a:pt x="20" y="1886"/>
                </a:lnTo>
                <a:lnTo>
                  <a:pt x="20" y="1886"/>
                </a:lnTo>
                <a:lnTo>
                  <a:pt x="62" y="1870"/>
                </a:lnTo>
                <a:lnTo>
                  <a:pt x="104" y="1850"/>
                </a:lnTo>
                <a:lnTo>
                  <a:pt x="146" y="1832"/>
                </a:lnTo>
                <a:lnTo>
                  <a:pt x="186" y="1810"/>
                </a:lnTo>
                <a:lnTo>
                  <a:pt x="266" y="1766"/>
                </a:lnTo>
                <a:lnTo>
                  <a:pt x="344" y="1720"/>
                </a:lnTo>
                <a:lnTo>
                  <a:pt x="344" y="1720"/>
                </a:lnTo>
                <a:lnTo>
                  <a:pt x="414" y="1674"/>
                </a:lnTo>
                <a:lnTo>
                  <a:pt x="484" y="1628"/>
                </a:lnTo>
                <a:lnTo>
                  <a:pt x="552" y="1580"/>
                </a:lnTo>
                <a:lnTo>
                  <a:pt x="620" y="1530"/>
                </a:lnTo>
                <a:lnTo>
                  <a:pt x="754" y="1430"/>
                </a:lnTo>
                <a:lnTo>
                  <a:pt x="886" y="1328"/>
                </a:lnTo>
                <a:lnTo>
                  <a:pt x="886" y="1328"/>
                </a:lnTo>
                <a:lnTo>
                  <a:pt x="1094" y="1162"/>
                </a:lnTo>
                <a:lnTo>
                  <a:pt x="1304" y="996"/>
                </a:lnTo>
                <a:lnTo>
                  <a:pt x="1304" y="996"/>
                </a:lnTo>
                <a:lnTo>
                  <a:pt x="1418" y="906"/>
                </a:lnTo>
                <a:lnTo>
                  <a:pt x="1532" y="818"/>
                </a:lnTo>
                <a:lnTo>
                  <a:pt x="1648" y="732"/>
                </a:lnTo>
                <a:lnTo>
                  <a:pt x="1766" y="648"/>
                </a:lnTo>
                <a:lnTo>
                  <a:pt x="1766" y="648"/>
                </a:lnTo>
                <a:lnTo>
                  <a:pt x="1886" y="566"/>
                </a:lnTo>
                <a:lnTo>
                  <a:pt x="2006" y="486"/>
                </a:lnTo>
                <a:lnTo>
                  <a:pt x="2128" y="410"/>
                </a:lnTo>
                <a:lnTo>
                  <a:pt x="2190" y="374"/>
                </a:lnTo>
                <a:lnTo>
                  <a:pt x="2254" y="338"/>
                </a:lnTo>
                <a:lnTo>
                  <a:pt x="2254" y="338"/>
                </a:lnTo>
                <a:lnTo>
                  <a:pt x="2322" y="302"/>
                </a:lnTo>
                <a:lnTo>
                  <a:pt x="2390" y="268"/>
                </a:lnTo>
                <a:lnTo>
                  <a:pt x="2458" y="234"/>
                </a:lnTo>
                <a:lnTo>
                  <a:pt x="2528" y="202"/>
                </a:lnTo>
                <a:lnTo>
                  <a:pt x="2598" y="172"/>
                </a:lnTo>
                <a:lnTo>
                  <a:pt x="2670" y="142"/>
                </a:lnTo>
                <a:lnTo>
                  <a:pt x="2742" y="116"/>
                </a:lnTo>
                <a:lnTo>
                  <a:pt x="2816" y="92"/>
                </a:lnTo>
                <a:lnTo>
                  <a:pt x="2816" y="92"/>
                </a:lnTo>
                <a:lnTo>
                  <a:pt x="2906" y="64"/>
                </a:lnTo>
                <a:lnTo>
                  <a:pt x="2996" y="42"/>
                </a:lnTo>
                <a:lnTo>
                  <a:pt x="3042" y="32"/>
                </a:lnTo>
                <a:lnTo>
                  <a:pt x="3088" y="22"/>
                </a:lnTo>
                <a:lnTo>
                  <a:pt x="3134" y="16"/>
                </a:lnTo>
                <a:lnTo>
                  <a:pt x="3182" y="10"/>
                </a:lnTo>
                <a:lnTo>
                  <a:pt x="3182" y="10"/>
                </a:lnTo>
                <a:lnTo>
                  <a:pt x="3220" y="6"/>
                </a:lnTo>
                <a:lnTo>
                  <a:pt x="3258" y="4"/>
                </a:lnTo>
                <a:lnTo>
                  <a:pt x="3336" y="2"/>
                </a:lnTo>
                <a:lnTo>
                  <a:pt x="3336" y="2"/>
                </a:lnTo>
                <a:lnTo>
                  <a:pt x="3364" y="2"/>
                </a:lnTo>
                <a:lnTo>
                  <a:pt x="3378" y="2"/>
                </a:lnTo>
                <a:lnTo>
                  <a:pt x="3390" y="0"/>
                </a:lnTo>
                <a:lnTo>
                  <a:pt x="3390" y="0"/>
                </a:lnTo>
                <a:lnTo>
                  <a:pt x="3522" y="0"/>
                </a:lnTo>
                <a:lnTo>
                  <a:pt x="3522" y="0"/>
                </a:lnTo>
                <a:lnTo>
                  <a:pt x="3538" y="2"/>
                </a:lnTo>
                <a:lnTo>
                  <a:pt x="3556" y="4"/>
                </a:lnTo>
                <a:lnTo>
                  <a:pt x="3590" y="4"/>
                </a:lnTo>
                <a:lnTo>
                  <a:pt x="3590" y="4"/>
                </a:lnTo>
                <a:lnTo>
                  <a:pt x="3640" y="4"/>
                </a:lnTo>
                <a:lnTo>
                  <a:pt x="3688" y="8"/>
                </a:lnTo>
                <a:lnTo>
                  <a:pt x="3736" y="16"/>
                </a:lnTo>
                <a:lnTo>
                  <a:pt x="3784" y="24"/>
                </a:lnTo>
                <a:lnTo>
                  <a:pt x="3832" y="34"/>
                </a:lnTo>
                <a:lnTo>
                  <a:pt x="3880" y="46"/>
                </a:lnTo>
                <a:lnTo>
                  <a:pt x="3974" y="72"/>
                </a:lnTo>
                <a:lnTo>
                  <a:pt x="3974" y="72"/>
                </a:lnTo>
                <a:lnTo>
                  <a:pt x="4038" y="92"/>
                </a:lnTo>
                <a:lnTo>
                  <a:pt x="4100" y="114"/>
                </a:lnTo>
                <a:lnTo>
                  <a:pt x="4160" y="140"/>
                </a:lnTo>
                <a:lnTo>
                  <a:pt x="4220" y="168"/>
                </a:lnTo>
                <a:lnTo>
                  <a:pt x="4278" y="196"/>
                </a:lnTo>
                <a:lnTo>
                  <a:pt x="4336" y="228"/>
                </a:lnTo>
                <a:lnTo>
                  <a:pt x="4392" y="264"/>
                </a:lnTo>
                <a:lnTo>
                  <a:pt x="4448" y="300"/>
                </a:lnTo>
                <a:lnTo>
                  <a:pt x="4448" y="300"/>
                </a:lnTo>
                <a:lnTo>
                  <a:pt x="4508" y="344"/>
                </a:lnTo>
                <a:lnTo>
                  <a:pt x="4568" y="390"/>
                </a:lnTo>
                <a:lnTo>
                  <a:pt x="4568" y="390"/>
                </a:lnTo>
                <a:lnTo>
                  <a:pt x="4576" y="396"/>
                </a:lnTo>
                <a:lnTo>
                  <a:pt x="4582" y="404"/>
                </a:lnTo>
                <a:lnTo>
                  <a:pt x="4588" y="414"/>
                </a:lnTo>
                <a:lnTo>
                  <a:pt x="4592" y="422"/>
                </a:lnTo>
                <a:lnTo>
                  <a:pt x="4592" y="422"/>
                </a:lnTo>
                <a:lnTo>
                  <a:pt x="4592" y="2788"/>
                </a:lnTo>
                <a:lnTo>
                  <a:pt x="4592" y="2788"/>
                </a:lnTo>
                <a:lnTo>
                  <a:pt x="4588" y="2798"/>
                </a:lnTo>
                <a:lnTo>
                  <a:pt x="4582" y="2808"/>
                </a:lnTo>
                <a:lnTo>
                  <a:pt x="4564" y="2824"/>
                </a:lnTo>
                <a:lnTo>
                  <a:pt x="4564" y="2824"/>
                </a:lnTo>
                <a:lnTo>
                  <a:pt x="4514" y="2862"/>
                </a:lnTo>
                <a:lnTo>
                  <a:pt x="4462" y="2900"/>
                </a:lnTo>
                <a:lnTo>
                  <a:pt x="4408" y="2936"/>
                </a:lnTo>
                <a:lnTo>
                  <a:pt x="4354" y="2970"/>
                </a:lnTo>
                <a:lnTo>
                  <a:pt x="4300" y="3002"/>
                </a:lnTo>
                <a:lnTo>
                  <a:pt x="4244" y="3032"/>
                </a:lnTo>
                <a:lnTo>
                  <a:pt x="4186" y="3062"/>
                </a:lnTo>
                <a:lnTo>
                  <a:pt x="4128" y="3090"/>
                </a:lnTo>
                <a:lnTo>
                  <a:pt x="4128" y="3090"/>
                </a:lnTo>
                <a:lnTo>
                  <a:pt x="4054" y="3122"/>
                </a:lnTo>
                <a:lnTo>
                  <a:pt x="3980" y="3152"/>
                </a:lnTo>
                <a:lnTo>
                  <a:pt x="3904" y="3180"/>
                </a:lnTo>
                <a:lnTo>
                  <a:pt x="3828" y="3206"/>
                </a:lnTo>
                <a:lnTo>
                  <a:pt x="3752" y="3232"/>
                </a:lnTo>
                <a:lnTo>
                  <a:pt x="3676" y="3254"/>
                </a:lnTo>
                <a:lnTo>
                  <a:pt x="3598" y="3276"/>
                </a:lnTo>
                <a:lnTo>
                  <a:pt x="3520" y="3296"/>
                </a:lnTo>
                <a:lnTo>
                  <a:pt x="3520" y="3296"/>
                </a:lnTo>
                <a:lnTo>
                  <a:pt x="3370" y="3334"/>
                </a:lnTo>
                <a:lnTo>
                  <a:pt x="3220" y="3368"/>
                </a:lnTo>
                <a:lnTo>
                  <a:pt x="2920" y="3432"/>
                </a:lnTo>
                <a:lnTo>
                  <a:pt x="2920" y="3432"/>
                </a:lnTo>
                <a:lnTo>
                  <a:pt x="2778" y="3462"/>
                </a:lnTo>
                <a:lnTo>
                  <a:pt x="2638" y="3492"/>
                </a:lnTo>
                <a:lnTo>
                  <a:pt x="2498" y="3528"/>
                </a:lnTo>
                <a:lnTo>
                  <a:pt x="2430" y="3546"/>
                </a:lnTo>
                <a:lnTo>
                  <a:pt x="2360" y="3566"/>
                </a:lnTo>
                <a:lnTo>
                  <a:pt x="2360" y="3566"/>
                </a:lnTo>
                <a:lnTo>
                  <a:pt x="2250" y="3602"/>
                </a:lnTo>
                <a:lnTo>
                  <a:pt x="2196" y="3622"/>
                </a:lnTo>
                <a:lnTo>
                  <a:pt x="2144" y="3642"/>
                </a:lnTo>
                <a:lnTo>
                  <a:pt x="2092" y="3666"/>
                </a:lnTo>
                <a:lnTo>
                  <a:pt x="2040" y="3690"/>
                </a:lnTo>
                <a:lnTo>
                  <a:pt x="1988" y="3716"/>
                </a:lnTo>
                <a:lnTo>
                  <a:pt x="1938" y="3744"/>
                </a:lnTo>
                <a:lnTo>
                  <a:pt x="1938" y="3744"/>
                </a:lnTo>
                <a:lnTo>
                  <a:pt x="1878" y="3782"/>
                </a:lnTo>
                <a:lnTo>
                  <a:pt x="1878" y="3782"/>
                </a:lnTo>
                <a:lnTo>
                  <a:pt x="1868" y="3788"/>
                </a:lnTo>
                <a:lnTo>
                  <a:pt x="1858" y="3792"/>
                </a:lnTo>
                <a:lnTo>
                  <a:pt x="1846" y="3796"/>
                </a:lnTo>
                <a:lnTo>
                  <a:pt x="1834" y="3796"/>
                </a:lnTo>
                <a:lnTo>
                  <a:pt x="1834" y="3796"/>
                </a:lnTo>
                <a:lnTo>
                  <a:pt x="444" y="3796"/>
                </a:lnTo>
                <a:lnTo>
                  <a:pt x="444" y="3796"/>
                </a:lnTo>
                <a:lnTo>
                  <a:pt x="432" y="3796"/>
                </a:lnTo>
                <a:lnTo>
                  <a:pt x="422" y="3792"/>
                </a:lnTo>
                <a:lnTo>
                  <a:pt x="414" y="3784"/>
                </a:lnTo>
                <a:lnTo>
                  <a:pt x="408" y="3774"/>
                </a:lnTo>
                <a:lnTo>
                  <a:pt x="408" y="3774"/>
                </a:lnTo>
                <a:lnTo>
                  <a:pt x="380" y="3714"/>
                </a:lnTo>
                <a:lnTo>
                  <a:pt x="354" y="3652"/>
                </a:lnTo>
                <a:lnTo>
                  <a:pt x="306" y="3528"/>
                </a:lnTo>
                <a:lnTo>
                  <a:pt x="306" y="3528"/>
                </a:lnTo>
                <a:lnTo>
                  <a:pt x="258" y="3396"/>
                </a:lnTo>
                <a:lnTo>
                  <a:pt x="214" y="3260"/>
                </a:lnTo>
                <a:lnTo>
                  <a:pt x="174" y="3124"/>
                </a:lnTo>
                <a:lnTo>
                  <a:pt x="140" y="2988"/>
                </a:lnTo>
                <a:lnTo>
                  <a:pt x="140" y="2988"/>
                </a:lnTo>
                <a:lnTo>
                  <a:pt x="112" y="2860"/>
                </a:lnTo>
                <a:lnTo>
                  <a:pt x="86" y="2734"/>
                </a:lnTo>
                <a:lnTo>
                  <a:pt x="64" y="2606"/>
                </a:lnTo>
                <a:lnTo>
                  <a:pt x="44" y="2478"/>
                </a:lnTo>
                <a:lnTo>
                  <a:pt x="44" y="2478"/>
                </a:lnTo>
                <a:lnTo>
                  <a:pt x="24" y="2316"/>
                </a:lnTo>
                <a:lnTo>
                  <a:pt x="14" y="2236"/>
                </a:lnTo>
                <a:lnTo>
                  <a:pt x="8" y="2154"/>
                </a:lnTo>
                <a:lnTo>
                  <a:pt x="8" y="2154"/>
                </a:lnTo>
                <a:lnTo>
                  <a:pt x="6" y="2086"/>
                </a:lnTo>
                <a:lnTo>
                  <a:pt x="4" y="2020"/>
                </a:lnTo>
                <a:lnTo>
                  <a:pt x="4" y="2020"/>
                </a:lnTo>
                <a:lnTo>
                  <a:pt x="2" y="1972"/>
                </a:lnTo>
                <a:lnTo>
                  <a:pt x="2" y="1948"/>
                </a:lnTo>
                <a:lnTo>
                  <a:pt x="0" y="1924"/>
                </a:lnTo>
                <a:lnTo>
                  <a:pt x="0" y="192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4195" y="2191647"/>
            <a:ext cx="4021613" cy="31602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6654800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23632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B5F77E1-A90A-4D54-B022-9C5E9B57DFA9}"/>
              </a:ext>
            </a:extLst>
          </p:cNvPr>
          <p:cNvGrpSpPr/>
          <p:nvPr userDrawn="1"/>
        </p:nvGrpSpPr>
        <p:grpSpPr>
          <a:xfrm>
            <a:off x="0" y="-55534"/>
            <a:ext cx="13296800" cy="5428750"/>
            <a:chOff x="0" y="-55534"/>
            <a:chExt cx="12216000" cy="5173384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89968303-ACAB-46E2-9ADA-FFEAE7DD34FF}"/>
                </a:ext>
              </a:extLst>
            </p:cNvPr>
            <p:cNvSpPr/>
            <p:nvPr userDrawn="1"/>
          </p:nvSpPr>
          <p:spPr>
            <a:xfrm rot="10800000" flipH="1">
              <a:off x="0" y="-32385"/>
              <a:ext cx="5332543" cy="3858339"/>
            </a:xfrm>
            <a:custGeom>
              <a:avLst/>
              <a:gdLst>
                <a:gd name="connsiteX0" fmla="*/ 2180368 w 2314575"/>
                <a:gd name="connsiteY0" fmla="*/ 675704 h 1685925"/>
                <a:gd name="connsiteX1" fmla="*/ 7144 w 2314575"/>
                <a:gd name="connsiteY1" fmla="*/ 84011 h 1685925"/>
                <a:gd name="connsiteX2" fmla="*/ 7144 w 2314575"/>
                <a:gd name="connsiteY2" fmla="*/ 1622204 h 1685925"/>
                <a:gd name="connsiteX3" fmla="*/ 29813 w 2314575"/>
                <a:gd name="connsiteY3" fmla="*/ 1681544 h 1685925"/>
                <a:gd name="connsiteX4" fmla="*/ 2086261 w 2314575"/>
                <a:gd name="connsiteY4" fmla="*/ 1681544 h 1685925"/>
                <a:gd name="connsiteX5" fmla="*/ 2180368 w 2314575"/>
                <a:gd name="connsiteY5" fmla="*/ 675704 h 1685925"/>
                <a:gd name="connsiteX0" fmla="*/ 2173224 w 2307237"/>
                <a:gd name="connsiteY0" fmla="*/ 668561 h 1674401"/>
                <a:gd name="connsiteX1" fmla="*/ 0 w 2307237"/>
                <a:gd name="connsiteY1" fmla="*/ 76868 h 1674401"/>
                <a:gd name="connsiteX2" fmla="*/ 0 w 2307237"/>
                <a:gd name="connsiteY2" fmla="*/ 1615061 h 1674401"/>
                <a:gd name="connsiteX3" fmla="*/ 2637 w 2307237"/>
                <a:gd name="connsiteY3" fmla="*/ 1664385 h 1674401"/>
                <a:gd name="connsiteX4" fmla="*/ 2079117 w 2307237"/>
                <a:gd name="connsiteY4" fmla="*/ 1674401 h 1674401"/>
                <a:gd name="connsiteX5" fmla="*/ 2173224 w 2307237"/>
                <a:gd name="connsiteY5" fmla="*/ 668561 h 1674401"/>
                <a:gd name="connsiteX0" fmla="*/ 2173224 w 2307237"/>
                <a:gd name="connsiteY0" fmla="*/ 668561 h 1669393"/>
                <a:gd name="connsiteX1" fmla="*/ 0 w 2307237"/>
                <a:gd name="connsiteY1" fmla="*/ 76868 h 1669393"/>
                <a:gd name="connsiteX2" fmla="*/ 0 w 2307237"/>
                <a:gd name="connsiteY2" fmla="*/ 1615061 h 1669393"/>
                <a:gd name="connsiteX3" fmla="*/ 2637 w 2307237"/>
                <a:gd name="connsiteY3" fmla="*/ 1664385 h 1669393"/>
                <a:gd name="connsiteX4" fmla="*/ 2079117 w 2307237"/>
                <a:gd name="connsiteY4" fmla="*/ 1669393 h 1669393"/>
                <a:gd name="connsiteX5" fmla="*/ 2173224 w 2307237"/>
                <a:gd name="connsiteY5" fmla="*/ 668561 h 166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7237" h="1669393">
                  <a:moveTo>
                    <a:pt x="2173224" y="668561"/>
                  </a:moveTo>
                  <a:cubicBezTo>
                    <a:pt x="1677257" y="1447230"/>
                    <a:pt x="849249" y="-388999"/>
                    <a:pt x="0" y="76868"/>
                  </a:cubicBezTo>
                  <a:lnTo>
                    <a:pt x="0" y="1615061"/>
                  </a:lnTo>
                  <a:cubicBezTo>
                    <a:pt x="7906" y="1636016"/>
                    <a:pt x="-4506" y="1646002"/>
                    <a:pt x="2637" y="1664385"/>
                  </a:cubicBezTo>
                  <a:lnTo>
                    <a:pt x="2079117" y="1669393"/>
                  </a:lnTo>
                  <a:cubicBezTo>
                    <a:pt x="2267807" y="988356"/>
                    <a:pt x="2432685" y="261177"/>
                    <a:pt x="2173224" y="6685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E554DC0D-4FB0-4F98-9429-3F0318722CC7}"/>
                </a:ext>
              </a:extLst>
            </p:cNvPr>
            <p:cNvSpPr/>
            <p:nvPr/>
          </p:nvSpPr>
          <p:spPr>
            <a:xfrm rot="10800000" flipH="1">
              <a:off x="2749803" y="-55534"/>
              <a:ext cx="9466197" cy="5173384"/>
            </a:xfrm>
            <a:custGeom>
              <a:avLst/>
              <a:gdLst>
                <a:gd name="connsiteX0" fmla="*/ 4091559 w 4095750"/>
                <a:gd name="connsiteY0" fmla="*/ 2231968 h 2238375"/>
                <a:gd name="connsiteX1" fmla="*/ 1634966 w 4095750"/>
                <a:gd name="connsiteY1" fmla="*/ 17120 h 2238375"/>
                <a:gd name="connsiteX2" fmla="*/ 7144 w 4095750"/>
                <a:gd name="connsiteY2" fmla="*/ 2231968 h 2238375"/>
                <a:gd name="connsiteX3" fmla="*/ 4091559 w 4095750"/>
                <a:gd name="connsiteY3" fmla="*/ 2231968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0" h="2238375">
                  <a:moveTo>
                    <a:pt x="4091559" y="2231968"/>
                  </a:moveTo>
                  <a:cubicBezTo>
                    <a:pt x="3792189" y="638721"/>
                    <a:pt x="3102578" y="-88131"/>
                    <a:pt x="1634966" y="17120"/>
                  </a:cubicBezTo>
                  <a:cubicBezTo>
                    <a:pt x="986980" y="1336237"/>
                    <a:pt x="438150" y="1962030"/>
                    <a:pt x="7144" y="2231968"/>
                  </a:cubicBezTo>
                  <a:lnTo>
                    <a:pt x="4091559" y="223196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5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247668" y="591671"/>
            <a:ext cx="5392948" cy="21173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343418" y="2709000"/>
            <a:ext cx="4194069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B462EBA-7EE8-40CC-BC93-E402200D8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2064" y="515719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34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 userDrawn="1"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8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3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9">
            <a:extLst>
              <a:ext uri="{FF2B5EF4-FFF2-40B4-BE49-F238E27FC236}">
                <a16:creationId xmlns:a16="http://schemas.microsoft.com/office/drawing/2014/main" id="{49E27DC5-0E94-4161-ADB3-F3B33A33AFED}"/>
              </a:ext>
            </a:extLst>
          </p:cNvPr>
          <p:cNvSpPr>
            <a:spLocks/>
          </p:cNvSpPr>
          <p:nvPr userDrawn="1"/>
        </p:nvSpPr>
        <p:spPr bwMode="auto">
          <a:xfrm rot="5400000" flipH="1">
            <a:off x="-760396" y="-2458091"/>
            <a:ext cx="9115703" cy="9516479"/>
          </a:xfrm>
          <a:custGeom>
            <a:avLst/>
            <a:gdLst>
              <a:gd name="T0" fmla="*/ 0 w 1413"/>
              <a:gd name="T1" fmla="*/ 1323 h 1473"/>
              <a:gd name="T2" fmla="*/ 1413 w 1413"/>
              <a:gd name="T3" fmla="*/ 1323 h 1473"/>
              <a:gd name="T4" fmla="*/ 1413 w 1413"/>
              <a:gd name="T5" fmla="*/ 807 h 1473"/>
              <a:gd name="T6" fmla="*/ 636 w 1413"/>
              <a:gd name="T7" fmla="*/ 1012 h 1473"/>
              <a:gd name="T8" fmla="*/ 438 w 1413"/>
              <a:gd name="T9" fmla="*/ 629 h 1473"/>
              <a:gd name="T10" fmla="*/ 449 w 1413"/>
              <a:gd name="T11" fmla="*/ 0 h 1473"/>
              <a:gd name="T12" fmla="*/ 0 w 1413"/>
              <a:gd name="T13" fmla="*/ 70 h 1473"/>
              <a:gd name="T14" fmla="*/ 0 w 1413"/>
              <a:gd name="T15" fmla="*/ 132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3" h="1473">
                <a:moveTo>
                  <a:pt x="0" y="1323"/>
                </a:moveTo>
                <a:cubicBezTo>
                  <a:pt x="1413" y="1323"/>
                  <a:pt x="1413" y="1323"/>
                  <a:pt x="1413" y="1323"/>
                </a:cubicBezTo>
                <a:cubicBezTo>
                  <a:pt x="1413" y="807"/>
                  <a:pt x="1413" y="807"/>
                  <a:pt x="1413" y="807"/>
                </a:cubicBezTo>
                <a:cubicBezTo>
                  <a:pt x="1413" y="807"/>
                  <a:pt x="1189" y="551"/>
                  <a:pt x="636" y="1012"/>
                </a:cubicBezTo>
                <a:cubicBezTo>
                  <a:pt x="84" y="1473"/>
                  <a:pt x="240" y="940"/>
                  <a:pt x="438" y="629"/>
                </a:cubicBezTo>
                <a:cubicBezTo>
                  <a:pt x="636" y="318"/>
                  <a:pt x="669" y="133"/>
                  <a:pt x="449" y="0"/>
                </a:cubicBezTo>
                <a:cubicBezTo>
                  <a:pt x="136" y="171"/>
                  <a:pt x="33" y="119"/>
                  <a:pt x="0" y="70"/>
                </a:cubicBezTo>
                <a:lnTo>
                  <a:pt x="0" y="13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st="381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57F3EC6-6AB7-49CB-8BF2-B714521A0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91944" y="2536483"/>
            <a:ext cx="4774258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defRPr lang="en-US" sz="2600" b="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1944" y="4365277"/>
            <a:ext cx="4774257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919349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 userDrawn="1">
          <p15:clr>
            <a:srgbClr val="FBAE40"/>
          </p15:clr>
        </p15:guide>
        <p15:guide id="2" pos="25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44662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409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Freeform 6"/>
          <p:cNvSpPr>
            <a:spLocks/>
          </p:cNvSpPr>
          <p:nvPr userDrawn="1"/>
        </p:nvSpPr>
        <p:spPr bwMode="auto">
          <a:xfrm>
            <a:off x="4901351" y="831584"/>
            <a:ext cx="7289800" cy="6026150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8" y="1894"/>
              </a:cxn>
              <a:cxn ang="0">
                <a:pos x="20" y="1886"/>
              </a:cxn>
              <a:cxn ang="0">
                <a:pos x="146" y="1832"/>
              </a:cxn>
              <a:cxn ang="0">
                <a:pos x="344" y="1720"/>
              </a:cxn>
              <a:cxn ang="0">
                <a:pos x="484" y="1628"/>
              </a:cxn>
              <a:cxn ang="0">
                <a:pos x="754" y="1430"/>
              </a:cxn>
              <a:cxn ang="0">
                <a:pos x="1094" y="1162"/>
              </a:cxn>
              <a:cxn ang="0">
                <a:pos x="1418" y="906"/>
              </a:cxn>
              <a:cxn ang="0">
                <a:pos x="1766" y="648"/>
              </a:cxn>
              <a:cxn ang="0">
                <a:pos x="2006" y="486"/>
              </a:cxn>
              <a:cxn ang="0">
                <a:pos x="2254" y="338"/>
              </a:cxn>
              <a:cxn ang="0">
                <a:pos x="2390" y="268"/>
              </a:cxn>
              <a:cxn ang="0">
                <a:pos x="2598" y="172"/>
              </a:cxn>
              <a:cxn ang="0">
                <a:pos x="2816" y="92"/>
              </a:cxn>
              <a:cxn ang="0">
                <a:pos x="2996" y="42"/>
              </a:cxn>
              <a:cxn ang="0">
                <a:pos x="3134" y="16"/>
              </a:cxn>
              <a:cxn ang="0">
                <a:pos x="3220" y="6"/>
              </a:cxn>
              <a:cxn ang="0">
                <a:pos x="3336" y="2"/>
              </a:cxn>
              <a:cxn ang="0">
                <a:pos x="3390" y="0"/>
              </a:cxn>
              <a:cxn ang="0">
                <a:pos x="3522" y="0"/>
              </a:cxn>
              <a:cxn ang="0">
                <a:pos x="3590" y="4"/>
              </a:cxn>
              <a:cxn ang="0">
                <a:pos x="3688" y="8"/>
              </a:cxn>
              <a:cxn ang="0">
                <a:pos x="3832" y="34"/>
              </a:cxn>
              <a:cxn ang="0">
                <a:pos x="3974" y="72"/>
              </a:cxn>
              <a:cxn ang="0">
                <a:pos x="4160" y="140"/>
              </a:cxn>
              <a:cxn ang="0">
                <a:pos x="4336" y="228"/>
              </a:cxn>
              <a:cxn ang="0">
                <a:pos x="4448" y="300"/>
              </a:cxn>
              <a:cxn ang="0">
                <a:pos x="4568" y="390"/>
              </a:cxn>
              <a:cxn ang="0">
                <a:pos x="4588" y="414"/>
              </a:cxn>
              <a:cxn ang="0">
                <a:pos x="4592" y="2788"/>
              </a:cxn>
              <a:cxn ang="0">
                <a:pos x="4582" y="2808"/>
              </a:cxn>
              <a:cxn ang="0">
                <a:pos x="4514" y="2862"/>
              </a:cxn>
              <a:cxn ang="0">
                <a:pos x="4354" y="2970"/>
              </a:cxn>
              <a:cxn ang="0">
                <a:pos x="4186" y="3062"/>
              </a:cxn>
              <a:cxn ang="0">
                <a:pos x="4054" y="3122"/>
              </a:cxn>
              <a:cxn ang="0">
                <a:pos x="3828" y="3206"/>
              </a:cxn>
              <a:cxn ang="0">
                <a:pos x="3598" y="3276"/>
              </a:cxn>
              <a:cxn ang="0">
                <a:pos x="3370" y="3334"/>
              </a:cxn>
              <a:cxn ang="0">
                <a:pos x="2920" y="3432"/>
              </a:cxn>
              <a:cxn ang="0">
                <a:pos x="2498" y="3528"/>
              </a:cxn>
              <a:cxn ang="0">
                <a:pos x="2360" y="3566"/>
              </a:cxn>
              <a:cxn ang="0">
                <a:pos x="2144" y="3642"/>
              </a:cxn>
              <a:cxn ang="0">
                <a:pos x="1988" y="3716"/>
              </a:cxn>
              <a:cxn ang="0">
                <a:pos x="1878" y="3782"/>
              </a:cxn>
              <a:cxn ang="0">
                <a:pos x="1858" y="3792"/>
              </a:cxn>
              <a:cxn ang="0">
                <a:pos x="1834" y="3796"/>
              </a:cxn>
              <a:cxn ang="0">
                <a:pos x="432" y="3796"/>
              </a:cxn>
              <a:cxn ang="0">
                <a:pos x="408" y="3774"/>
              </a:cxn>
              <a:cxn ang="0">
                <a:pos x="354" y="3652"/>
              </a:cxn>
              <a:cxn ang="0">
                <a:pos x="258" y="3396"/>
              </a:cxn>
              <a:cxn ang="0">
                <a:pos x="140" y="2988"/>
              </a:cxn>
              <a:cxn ang="0">
                <a:pos x="86" y="2734"/>
              </a:cxn>
              <a:cxn ang="0">
                <a:pos x="44" y="2478"/>
              </a:cxn>
              <a:cxn ang="0">
                <a:pos x="8" y="2154"/>
              </a:cxn>
              <a:cxn ang="0">
                <a:pos x="4" y="2020"/>
              </a:cxn>
              <a:cxn ang="0">
                <a:pos x="2" y="1948"/>
              </a:cxn>
            </a:cxnLst>
            <a:rect l="0" t="0" r="r" b="b"/>
            <a:pathLst>
              <a:path w="4592" h="3796">
                <a:moveTo>
                  <a:pt x="0" y="1924"/>
                </a:moveTo>
                <a:lnTo>
                  <a:pt x="0" y="1924"/>
                </a:lnTo>
                <a:lnTo>
                  <a:pt x="0" y="1904"/>
                </a:lnTo>
                <a:lnTo>
                  <a:pt x="0" y="1904"/>
                </a:lnTo>
                <a:lnTo>
                  <a:pt x="4" y="1898"/>
                </a:lnTo>
                <a:lnTo>
                  <a:pt x="8" y="1894"/>
                </a:lnTo>
                <a:lnTo>
                  <a:pt x="14" y="1890"/>
                </a:lnTo>
                <a:lnTo>
                  <a:pt x="20" y="1886"/>
                </a:lnTo>
                <a:lnTo>
                  <a:pt x="20" y="1886"/>
                </a:lnTo>
                <a:lnTo>
                  <a:pt x="62" y="1870"/>
                </a:lnTo>
                <a:lnTo>
                  <a:pt x="104" y="1850"/>
                </a:lnTo>
                <a:lnTo>
                  <a:pt x="146" y="1832"/>
                </a:lnTo>
                <a:lnTo>
                  <a:pt x="186" y="1810"/>
                </a:lnTo>
                <a:lnTo>
                  <a:pt x="266" y="1766"/>
                </a:lnTo>
                <a:lnTo>
                  <a:pt x="344" y="1720"/>
                </a:lnTo>
                <a:lnTo>
                  <a:pt x="344" y="1720"/>
                </a:lnTo>
                <a:lnTo>
                  <a:pt x="414" y="1674"/>
                </a:lnTo>
                <a:lnTo>
                  <a:pt x="484" y="1628"/>
                </a:lnTo>
                <a:lnTo>
                  <a:pt x="552" y="1580"/>
                </a:lnTo>
                <a:lnTo>
                  <a:pt x="620" y="1530"/>
                </a:lnTo>
                <a:lnTo>
                  <a:pt x="754" y="1430"/>
                </a:lnTo>
                <a:lnTo>
                  <a:pt x="886" y="1328"/>
                </a:lnTo>
                <a:lnTo>
                  <a:pt x="886" y="1328"/>
                </a:lnTo>
                <a:lnTo>
                  <a:pt x="1094" y="1162"/>
                </a:lnTo>
                <a:lnTo>
                  <a:pt x="1304" y="996"/>
                </a:lnTo>
                <a:lnTo>
                  <a:pt x="1304" y="996"/>
                </a:lnTo>
                <a:lnTo>
                  <a:pt x="1418" y="906"/>
                </a:lnTo>
                <a:lnTo>
                  <a:pt x="1532" y="818"/>
                </a:lnTo>
                <a:lnTo>
                  <a:pt x="1648" y="732"/>
                </a:lnTo>
                <a:lnTo>
                  <a:pt x="1766" y="648"/>
                </a:lnTo>
                <a:lnTo>
                  <a:pt x="1766" y="648"/>
                </a:lnTo>
                <a:lnTo>
                  <a:pt x="1886" y="566"/>
                </a:lnTo>
                <a:lnTo>
                  <a:pt x="2006" y="486"/>
                </a:lnTo>
                <a:lnTo>
                  <a:pt x="2128" y="410"/>
                </a:lnTo>
                <a:lnTo>
                  <a:pt x="2190" y="374"/>
                </a:lnTo>
                <a:lnTo>
                  <a:pt x="2254" y="338"/>
                </a:lnTo>
                <a:lnTo>
                  <a:pt x="2254" y="338"/>
                </a:lnTo>
                <a:lnTo>
                  <a:pt x="2322" y="302"/>
                </a:lnTo>
                <a:lnTo>
                  <a:pt x="2390" y="268"/>
                </a:lnTo>
                <a:lnTo>
                  <a:pt x="2458" y="234"/>
                </a:lnTo>
                <a:lnTo>
                  <a:pt x="2528" y="202"/>
                </a:lnTo>
                <a:lnTo>
                  <a:pt x="2598" y="172"/>
                </a:lnTo>
                <a:lnTo>
                  <a:pt x="2670" y="142"/>
                </a:lnTo>
                <a:lnTo>
                  <a:pt x="2742" y="116"/>
                </a:lnTo>
                <a:lnTo>
                  <a:pt x="2816" y="92"/>
                </a:lnTo>
                <a:lnTo>
                  <a:pt x="2816" y="92"/>
                </a:lnTo>
                <a:lnTo>
                  <a:pt x="2906" y="64"/>
                </a:lnTo>
                <a:lnTo>
                  <a:pt x="2996" y="42"/>
                </a:lnTo>
                <a:lnTo>
                  <a:pt x="3042" y="32"/>
                </a:lnTo>
                <a:lnTo>
                  <a:pt x="3088" y="22"/>
                </a:lnTo>
                <a:lnTo>
                  <a:pt x="3134" y="16"/>
                </a:lnTo>
                <a:lnTo>
                  <a:pt x="3182" y="10"/>
                </a:lnTo>
                <a:lnTo>
                  <a:pt x="3182" y="10"/>
                </a:lnTo>
                <a:lnTo>
                  <a:pt x="3220" y="6"/>
                </a:lnTo>
                <a:lnTo>
                  <a:pt x="3258" y="4"/>
                </a:lnTo>
                <a:lnTo>
                  <a:pt x="3336" y="2"/>
                </a:lnTo>
                <a:lnTo>
                  <a:pt x="3336" y="2"/>
                </a:lnTo>
                <a:lnTo>
                  <a:pt x="3364" y="2"/>
                </a:lnTo>
                <a:lnTo>
                  <a:pt x="3378" y="2"/>
                </a:lnTo>
                <a:lnTo>
                  <a:pt x="3390" y="0"/>
                </a:lnTo>
                <a:lnTo>
                  <a:pt x="3390" y="0"/>
                </a:lnTo>
                <a:lnTo>
                  <a:pt x="3522" y="0"/>
                </a:lnTo>
                <a:lnTo>
                  <a:pt x="3522" y="0"/>
                </a:lnTo>
                <a:lnTo>
                  <a:pt x="3538" y="2"/>
                </a:lnTo>
                <a:lnTo>
                  <a:pt x="3556" y="4"/>
                </a:lnTo>
                <a:lnTo>
                  <a:pt x="3590" y="4"/>
                </a:lnTo>
                <a:lnTo>
                  <a:pt x="3590" y="4"/>
                </a:lnTo>
                <a:lnTo>
                  <a:pt x="3640" y="4"/>
                </a:lnTo>
                <a:lnTo>
                  <a:pt x="3688" y="8"/>
                </a:lnTo>
                <a:lnTo>
                  <a:pt x="3736" y="16"/>
                </a:lnTo>
                <a:lnTo>
                  <a:pt x="3784" y="24"/>
                </a:lnTo>
                <a:lnTo>
                  <a:pt x="3832" y="34"/>
                </a:lnTo>
                <a:lnTo>
                  <a:pt x="3880" y="46"/>
                </a:lnTo>
                <a:lnTo>
                  <a:pt x="3974" y="72"/>
                </a:lnTo>
                <a:lnTo>
                  <a:pt x="3974" y="72"/>
                </a:lnTo>
                <a:lnTo>
                  <a:pt x="4038" y="92"/>
                </a:lnTo>
                <a:lnTo>
                  <a:pt x="4100" y="114"/>
                </a:lnTo>
                <a:lnTo>
                  <a:pt x="4160" y="140"/>
                </a:lnTo>
                <a:lnTo>
                  <a:pt x="4220" y="168"/>
                </a:lnTo>
                <a:lnTo>
                  <a:pt x="4278" y="196"/>
                </a:lnTo>
                <a:lnTo>
                  <a:pt x="4336" y="228"/>
                </a:lnTo>
                <a:lnTo>
                  <a:pt x="4392" y="264"/>
                </a:lnTo>
                <a:lnTo>
                  <a:pt x="4448" y="300"/>
                </a:lnTo>
                <a:lnTo>
                  <a:pt x="4448" y="300"/>
                </a:lnTo>
                <a:lnTo>
                  <a:pt x="4508" y="344"/>
                </a:lnTo>
                <a:lnTo>
                  <a:pt x="4568" y="390"/>
                </a:lnTo>
                <a:lnTo>
                  <a:pt x="4568" y="390"/>
                </a:lnTo>
                <a:lnTo>
                  <a:pt x="4576" y="396"/>
                </a:lnTo>
                <a:lnTo>
                  <a:pt x="4582" y="404"/>
                </a:lnTo>
                <a:lnTo>
                  <a:pt x="4588" y="414"/>
                </a:lnTo>
                <a:lnTo>
                  <a:pt x="4592" y="422"/>
                </a:lnTo>
                <a:lnTo>
                  <a:pt x="4592" y="422"/>
                </a:lnTo>
                <a:lnTo>
                  <a:pt x="4592" y="2788"/>
                </a:lnTo>
                <a:lnTo>
                  <a:pt x="4592" y="2788"/>
                </a:lnTo>
                <a:lnTo>
                  <a:pt x="4588" y="2798"/>
                </a:lnTo>
                <a:lnTo>
                  <a:pt x="4582" y="2808"/>
                </a:lnTo>
                <a:lnTo>
                  <a:pt x="4564" y="2824"/>
                </a:lnTo>
                <a:lnTo>
                  <a:pt x="4564" y="2824"/>
                </a:lnTo>
                <a:lnTo>
                  <a:pt x="4514" y="2862"/>
                </a:lnTo>
                <a:lnTo>
                  <a:pt x="4462" y="2900"/>
                </a:lnTo>
                <a:lnTo>
                  <a:pt x="4408" y="2936"/>
                </a:lnTo>
                <a:lnTo>
                  <a:pt x="4354" y="2970"/>
                </a:lnTo>
                <a:lnTo>
                  <a:pt x="4300" y="3002"/>
                </a:lnTo>
                <a:lnTo>
                  <a:pt x="4244" y="3032"/>
                </a:lnTo>
                <a:lnTo>
                  <a:pt x="4186" y="3062"/>
                </a:lnTo>
                <a:lnTo>
                  <a:pt x="4128" y="3090"/>
                </a:lnTo>
                <a:lnTo>
                  <a:pt x="4128" y="3090"/>
                </a:lnTo>
                <a:lnTo>
                  <a:pt x="4054" y="3122"/>
                </a:lnTo>
                <a:lnTo>
                  <a:pt x="3980" y="3152"/>
                </a:lnTo>
                <a:lnTo>
                  <a:pt x="3904" y="3180"/>
                </a:lnTo>
                <a:lnTo>
                  <a:pt x="3828" y="3206"/>
                </a:lnTo>
                <a:lnTo>
                  <a:pt x="3752" y="3232"/>
                </a:lnTo>
                <a:lnTo>
                  <a:pt x="3676" y="3254"/>
                </a:lnTo>
                <a:lnTo>
                  <a:pt x="3598" y="3276"/>
                </a:lnTo>
                <a:lnTo>
                  <a:pt x="3520" y="3296"/>
                </a:lnTo>
                <a:lnTo>
                  <a:pt x="3520" y="3296"/>
                </a:lnTo>
                <a:lnTo>
                  <a:pt x="3370" y="3334"/>
                </a:lnTo>
                <a:lnTo>
                  <a:pt x="3220" y="3368"/>
                </a:lnTo>
                <a:lnTo>
                  <a:pt x="2920" y="3432"/>
                </a:lnTo>
                <a:lnTo>
                  <a:pt x="2920" y="3432"/>
                </a:lnTo>
                <a:lnTo>
                  <a:pt x="2778" y="3462"/>
                </a:lnTo>
                <a:lnTo>
                  <a:pt x="2638" y="3492"/>
                </a:lnTo>
                <a:lnTo>
                  <a:pt x="2498" y="3528"/>
                </a:lnTo>
                <a:lnTo>
                  <a:pt x="2430" y="3546"/>
                </a:lnTo>
                <a:lnTo>
                  <a:pt x="2360" y="3566"/>
                </a:lnTo>
                <a:lnTo>
                  <a:pt x="2360" y="3566"/>
                </a:lnTo>
                <a:lnTo>
                  <a:pt x="2250" y="3602"/>
                </a:lnTo>
                <a:lnTo>
                  <a:pt x="2196" y="3622"/>
                </a:lnTo>
                <a:lnTo>
                  <a:pt x="2144" y="3642"/>
                </a:lnTo>
                <a:lnTo>
                  <a:pt x="2092" y="3666"/>
                </a:lnTo>
                <a:lnTo>
                  <a:pt x="2040" y="3690"/>
                </a:lnTo>
                <a:lnTo>
                  <a:pt x="1988" y="3716"/>
                </a:lnTo>
                <a:lnTo>
                  <a:pt x="1938" y="3744"/>
                </a:lnTo>
                <a:lnTo>
                  <a:pt x="1938" y="3744"/>
                </a:lnTo>
                <a:lnTo>
                  <a:pt x="1878" y="3782"/>
                </a:lnTo>
                <a:lnTo>
                  <a:pt x="1878" y="3782"/>
                </a:lnTo>
                <a:lnTo>
                  <a:pt x="1868" y="3788"/>
                </a:lnTo>
                <a:lnTo>
                  <a:pt x="1858" y="3792"/>
                </a:lnTo>
                <a:lnTo>
                  <a:pt x="1846" y="3796"/>
                </a:lnTo>
                <a:lnTo>
                  <a:pt x="1834" y="3796"/>
                </a:lnTo>
                <a:lnTo>
                  <a:pt x="1834" y="3796"/>
                </a:lnTo>
                <a:lnTo>
                  <a:pt x="444" y="3796"/>
                </a:lnTo>
                <a:lnTo>
                  <a:pt x="444" y="3796"/>
                </a:lnTo>
                <a:lnTo>
                  <a:pt x="432" y="3796"/>
                </a:lnTo>
                <a:lnTo>
                  <a:pt x="422" y="3792"/>
                </a:lnTo>
                <a:lnTo>
                  <a:pt x="414" y="3784"/>
                </a:lnTo>
                <a:lnTo>
                  <a:pt x="408" y="3774"/>
                </a:lnTo>
                <a:lnTo>
                  <a:pt x="408" y="3774"/>
                </a:lnTo>
                <a:lnTo>
                  <a:pt x="380" y="3714"/>
                </a:lnTo>
                <a:lnTo>
                  <a:pt x="354" y="3652"/>
                </a:lnTo>
                <a:lnTo>
                  <a:pt x="306" y="3528"/>
                </a:lnTo>
                <a:lnTo>
                  <a:pt x="306" y="3528"/>
                </a:lnTo>
                <a:lnTo>
                  <a:pt x="258" y="3396"/>
                </a:lnTo>
                <a:lnTo>
                  <a:pt x="214" y="3260"/>
                </a:lnTo>
                <a:lnTo>
                  <a:pt x="174" y="3124"/>
                </a:lnTo>
                <a:lnTo>
                  <a:pt x="140" y="2988"/>
                </a:lnTo>
                <a:lnTo>
                  <a:pt x="140" y="2988"/>
                </a:lnTo>
                <a:lnTo>
                  <a:pt x="112" y="2860"/>
                </a:lnTo>
                <a:lnTo>
                  <a:pt x="86" y="2734"/>
                </a:lnTo>
                <a:lnTo>
                  <a:pt x="64" y="2606"/>
                </a:lnTo>
                <a:lnTo>
                  <a:pt x="44" y="2478"/>
                </a:lnTo>
                <a:lnTo>
                  <a:pt x="44" y="2478"/>
                </a:lnTo>
                <a:lnTo>
                  <a:pt x="24" y="2316"/>
                </a:lnTo>
                <a:lnTo>
                  <a:pt x="14" y="2236"/>
                </a:lnTo>
                <a:lnTo>
                  <a:pt x="8" y="2154"/>
                </a:lnTo>
                <a:lnTo>
                  <a:pt x="8" y="2154"/>
                </a:lnTo>
                <a:lnTo>
                  <a:pt x="6" y="2086"/>
                </a:lnTo>
                <a:lnTo>
                  <a:pt x="4" y="2020"/>
                </a:lnTo>
                <a:lnTo>
                  <a:pt x="4" y="2020"/>
                </a:lnTo>
                <a:lnTo>
                  <a:pt x="2" y="1972"/>
                </a:lnTo>
                <a:lnTo>
                  <a:pt x="2" y="1948"/>
                </a:lnTo>
                <a:lnTo>
                  <a:pt x="0" y="1924"/>
                </a:lnTo>
                <a:lnTo>
                  <a:pt x="0" y="192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4195" y="2191647"/>
            <a:ext cx="4021613" cy="31602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6654800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48381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761" name="Freeform 9"/>
          <p:cNvSpPr>
            <a:spLocks/>
          </p:cNvSpPr>
          <p:nvPr userDrawn="1"/>
        </p:nvSpPr>
        <p:spPr bwMode="auto">
          <a:xfrm>
            <a:off x="0" y="0"/>
            <a:ext cx="4415526" cy="3176270"/>
          </a:xfrm>
          <a:custGeom>
            <a:avLst/>
            <a:gdLst/>
            <a:ahLst/>
            <a:cxnLst>
              <a:cxn ang="0">
                <a:pos x="0" y="877"/>
              </a:cxn>
              <a:cxn ang="0">
                <a:pos x="0" y="852"/>
              </a:cxn>
              <a:cxn ang="0">
                <a:pos x="0" y="10"/>
              </a:cxn>
              <a:cxn ang="0">
                <a:pos x="0" y="0"/>
              </a:cxn>
              <a:cxn ang="0">
                <a:pos x="37" y="0"/>
              </a:cxn>
              <a:cxn ang="0">
                <a:pos x="1233" y="0"/>
              </a:cxn>
              <a:cxn ang="0">
                <a:pos x="1250" y="9"/>
              </a:cxn>
              <a:cxn ang="0">
                <a:pos x="1350" y="178"/>
              </a:cxn>
              <a:cxn ang="0">
                <a:pos x="1373" y="380"/>
              </a:cxn>
              <a:cxn ang="0">
                <a:pos x="1277" y="541"/>
              </a:cxn>
              <a:cxn ang="0">
                <a:pos x="1269" y="544"/>
              </a:cxn>
              <a:cxn ang="0">
                <a:pos x="1160" y="550"/>
              </a:cxn>
              <a:cxn ang="0">
                <a:pos x="1007" y="624"/>
              </a:cxn>
              <a:cxn ang="0">
                <a:pos x="772" y="775"/>
              </a:cxn>
              <a:cxn ang="0">
                <a:pos x="516" y="921"/>
              </a:cxn>
              <a:cxn ang="0">
                <a:pos x="289" y="988"/>
              </a:cxn>
              <a:cxn ang="0">
                <a:pos x="1" y="879"/>
              </a:cxn>
              <a:cxn ang="0">
                <a:pos x="0" y="877"/>
              </a:cxn>
            </a:cxnLst>
            <a:rect l="0" t="0" r="r" b="b"/>
            <a:pathLst>
              <a:path w="1388" h="998">
                <a:moveTo>
                  <a:pt x="0" y="877"/>
                </a:moveTo>
                <a:cubicBezTo>
                  <a:pt x="0" y="869"/>
                  <a:pt x="0" y="860"/>
                  <a:pt x="0" y="852"/>
                </a:cubicBezTo>
                <a:cubicBezTo>
                  <a:pt x="0" y="571"/>
                  <a:pt x="0" y="290"/>
                  <a:pt x="0" y="10"/>
                </a:cubicBezTo>
                <a:cubicBezTo>
                  <a:pt x="0" y="7"/>
                  <a:pt x="0" y="3"/>
                  <a:pt x="0" y="0"/>
                </a:cubicBezTo>
                <a:cubicBezTo>
                  <a:pt x="12" y="0"/>
                  <a:pt x="25" y="0"/>
                  <a:pt x="37" y="0"/>
                </a:cubicBezTo>
                <a:cubicBezTo>
                  <a:pt x="435" y="0"/>
                  <a:pt x="834" y="0"/>
                  <a:pt x="1233" y="0"/>
                </a:cubicBezTo>
                <a:cubicBezTo>
                  <a:pt x="1241" y="0"/>
                  <a:pt x="1245" y="3"/>
                  <a:pt x="1250" y="9"/>
                </a:cubicBezTo>
                <a:cubicBezTo>
                  <a:pt x="1290" y="61"/>
                  <a:pt x="1325" y="116"/>
                  <a:pt x="1350" y="178"/>
                </a:cubicBezTo>
                <a:cubicBezTo>
                  <a:pt x="1376" y="243"/>
                  <a:pt x="1388" y="310"/>
                  <a:pt x="1373" y="380"/>
                </a:cubicBezTo>
                <a:cubicBezTo>
                  <a:pt x="1359" y="445"/>
                  <a:pt x="1324" y="496"/>
                  <a:pt x="1277" y="541"/>
                </a:cubicBezTo>
                <a:cubicBezTo>
                  <a:pt x="1275" y="543"/>
                  <a:pt x="1273" y="545"/>
                  <a:pt x="1269" y="544"/>
                </a:cubicBezTo>
                <a:cubicBezTo>
                  <a:pt x="1232" y="532"/>
                  <a:pt x="1196" y="539"/>
                  <a:pt x="1160" y="550"/>
                </a:cubicBezTo>
                <a:cubicBezTo>
                  <a:pt x="1106" y="568"/>
                  <a:pt x="1056" y="595"/>
                  <a:pt x="1007" y="624"/>
                </a:cubicBezTo>
                <a:cubicBezTo>
                  <a:pt x="927" y="672"/>
                  <a:pt x="850" y="725"/>
                  <a:pt x="772" y="775"/>
                </a:cubicBezTo>
                <a:cubicBezTo>
                  <a:pt x="689" y="828"/>
                  <a:pt x="605" y="879"/>
                  <a:pt x="516" y="921"/>
                </a:cubicBezTo>
                <a:cubicBezTo>
                  <a:pt x="443" y="954"/>
                  <a:pt x="369" y="980"/>
                  <a:pt x="289" y="988"/>
                </a:cubicBezTo>
                <a:cubicBezTo>
                  <a:pt x="175" y="998"/>
                  <a:pt x="79" y="962"/>
                  <a:pt x="1" y="879"/>
                </a:cubicBezTo>
                <a:cubicBezTo>
                  <a:pt x="0" y="879"/>
                  <a:pt x="0" y="878"/>
                  <a:pt x="0" y="87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3633451" cy="23077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351" y="3420284"/>
            <a:ext cx="4286594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F6EE60C-2261-45A0-AD6F-B5F767C57B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81371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BE7F41D-73F9-4353-AE3F-71AB837704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1372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3D9B326-443F-495A-B788-21C48AC85A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371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0358894-025F-4D0E-AF6E-F99EDF298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81372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E5AF299-5A92-48E3-B18F-F7FE7AB9EE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81371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951F368-6540-4675-9A52-0824638E0EF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81372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6665652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11624" y="0"/>
            <a:ext cx="9479298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Cliquez sur l'icône pour ajouter une image</a:t>
            </a:r>
            <a:endParaRPr lang="pt-PT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097E2B3C-7165-47CD-8F90-29BD547B5A2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8178684" cy="8469560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5 h 1514"/>
              <a:gd name="T4" fmla="*/ 763 w 1637"/>
              <a:gd name="T5" fmla="*/ 1047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5"/>
                </a:cubicBezTo>
                <a:cubicBezTo>
                  <a:pt x="840" y="663"/>
                  <a:pt x="594" y="755"/>
                  <a:pt x="763" y="1047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0708" y="662617"/>
            <a:ext cx="5419268" cy="1902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27604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1 (presentation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Freeform 13">
            <a:extLst>
              <a:ext uri="{FF2B5EF4-FFF2-40B4-BE49-F238E27FC236}">
                <a16:creationId xmlns:a16="http://schemas.microsoft.com/office/drawing/2014/main" id="{25056D0A-F6A8-442B-8FEF-B02418FD5A83}"/>
              </a:ext>
            </a:extLst>
          </p:cNvPr>
          <p:cNvSpPr>
            <a:spLocks noChangeAspect="1"/>
          </p:cNvSpPr>
          <p:nvPr userDrawn="1"/>
        </p:nvSpPr>
        <p:spPr bwMode="auto">
          <a:xfrm rot="16200000" flipH="1" flipV="1">
            <a:off x="7479358" y="2150328"/>
            <a:ext cx="6867941" cy="2557343"/>
          </a:xfrm>
          <a:custGeom>
            <a:avLst/>
            <a:gdLst>
              <a:gd name="T0" fmla="*/ 0 w 1222"/>
              <a:gd name="T1" fmla="*/ 0 h 932"/>
              <a:gd name="T2" fmla="*/ 0 w 1222"/>
              <a:gd name="T3" fmla="*/ 567 h 932"/>
              <a:gd name="T4" fmla="*/ 425 w 1222"/>
              <a:gd name="T5" fmla="*/ 929 h 932"/>
              <a:gd name="T6" fmla="*/ 804 w 1222"/>
              <a:gd name="T7" fmla="*/ 575 h 932"/>
              <a:gd name="T8" fmla="*/ 1222 w 1222"/>
              <a:gd name="T9" fmla="*/ 700 h 932"/>
              <a:gd name="T10" fmla="*/ 1222 w 1222"/>
              <a:gd name="T11" fmla="*/ 0 h 932"/>
              <a:gd name="T12" fmla="*/ 0 w 1222"/>
              <a:gd name="T13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2" h="932">
                <a:moveTo>
                  <a:pt x="0" y="0"/>
                </a:moveTo>
                <a:cubicBezTo>
                  <a:pt x="0" y="567"/>
                  <a:pt x="0" y="567"/>
                  <a:pt x="0" y="567"/>
                </a:cubicBezTo>
                <a:cubicBezTo>
                  <a:pt x="0" y="567"/>
                  <a:pt x="111" y="924"/>
                  <a:pt x="425" y="929"/>
                </a:cubicBezTo>
                <a:cubicBezTo>
                  <a:pt x="610" y="932"/>
                  <a:pt x="681" y="819"/>
                  <a:pt x="804" y="575"/>
                </a:cubicBezTo>
                <a:cubicBezTo>
                  <a:pt x="953" y="597"/>
                  <a:pt x="1096" y="638"/>
                  <a:pt x="1222" y="700"/>
                </a:cubicBezTo>
                <a:cubicBezTo>
                  <a:pt x="1222" y="0"/>
                  <a:pt x="1222" y="0"/>
                  <a:pt x="12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59" name="Titre 1">
            <a:extLst>
              <a:ext uri="{FF2B5EF4-FFF2-40B4-BE49-F238E27FC236}">
                <a16:creationId xmlns:a16="http://schemas.microsoft.com/office/drawing/2014/main" id="{FA98AEB8-061D-41B1-8B3D-F8B62456D8D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84598" y="978131"/>
            <a:ext cx="8026069" cy="27518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6133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260" name="Sous-titre 2">
            <a:extLst>
              <a:ext uri="{FF2B5EF4-FFF2-40B4-BE49-F238E27FC236}">
                <a16:creationId xmlns:a16="http://schemas.microsoft.com/office/drawing/2014/main" id="{56C34801-49BF-47C5-9121-10AB164315A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84597" y="3888939"/>
            <a:ext cx="6988463" cy="17526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grpSp>
        <p:nvGrpSpPr>
          <p:cNvPr id="258" name="Groupe 257">
            <a:extLst>
              <a:ext uri="{FF2B5EF4-FFF2-40B4-BE49-F238E27FC236}">
                <a16:creationId xmlns:a16="http://schemas.microsoft.com/office/drawing/2014/main" id="{75BB07C4-C16B-43EA-BE3C-52AE5AB6EDEA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264" name="Freeform 13">
              <a:extLst>
                <a:ext uri="{FF2B5EF4-FFF2-40B4-BE49-F238E27FC236}">
                  <a16:creationId xmlns:a16="http://schemas.microsoft.com/office/drawing/2014/main" id="{A9780485-C4BF-4ECA-8A72-83A10A3277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14">
              <a:extLst>
                <a:ext uri="{FF2B5EF4-FFF2-40B4-BE49-F238E27FC236}">
                  <a16:creationId xmlns:a16="http://schemas.microsoft.com/office/drawing/2014/main" id="{84801B76-5710-4A84-B7A8-D575F34FB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39738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1"/>
            <a:ext cx="11700000" cy="44662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27349" y="1148607"/>
            <a:ext cx="11700000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840506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8778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Freeform 6"/>
          <p:cNvSpPr>
            <a:spLocks/>
          </p:cNvSpPr>
          <p:nvPr userDrawn="1"/>
        </p:nvSpPr>
        <p:spPr bwMode="auto">
          <a:xfrm>
            <a:off x="4901351" y="831584"/>
            <a:ext cx="7289800" cy="6026150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8" y="1894"/>
              </a:cxn>
              <a:cxn ang="0">
                <a:pos x="20" y="1886"/>
              </a:cxn>
              <a:cxn ang="0">
                <a:pos x="146" y="1832"/>
              </a:cxn>
              <a:cxn ang="0">
                <a:pos x="344" y="1720"/>
              </a:cxn>
              <a:cxn ang="0">
                <a:pos x="484" y="1628"/>
              </a:cxn>
              <a:cxn ang="0">
                <a:pos x="754" y="1430"/>
              </a:cxn>
              <a:cxn ang="0">
                <a:pos x="1094" y="1162"/>
              </a:cxn>
              <a:cxn ang="0">
                <a:pos x="1418" y="906"/>
              </a:cxn>
              <a:cxn ang="0">
                <a:pos x="1766" y="648"/>
              </a:cxn>
              <a:cxn ang="0">
                <a:pos x="2006" y="486"/>
              </a:cxn>
              <a:cxn ang="0">
                <a:pos x="2254" y="338"/>
              </a:cxn>
              <a:cxn ang="0">
                <a:pos x="2390" y="268"/>
              </a:cxn>
              <a:cxn ang="0">
                <a:pos x="2598" y="172"/>
              </a:cxn>
              <a:cxn ang="0">
                <a:pos x="2816" y="92"/>
              </a:cxn>
              <a:cxn ang="0">
                <a:pos x="2996" y="42"/>
              </a:cxn>
              <a:cxn ang="0">
                <a:pos x="3134" y="16"/>
              </a:cxn>
              <a:cxn ang="0">
                <a:pos x="3220" y="6"/>
              </a:cxn>
              <a:cxn ang="0">
                <a:pos x="3336" y="2"/>
              </a:cxn>
              <a:cxn ang="0">
                <a:pos x="3390" y="0"/>
              </a:cxn>
              <a:cxn ang="0">
                <a:pos x="3522" y="0"/>
              </a:cxn>
              <a:cxn ang="0">
                <a:pos x="3590" y="4"/>
              </a:cxn>
              <a:cxn ang="0">
                <a:pos x="3688" y="8"/>
              </a:cxn>
              <a:cxn ang="0">
                <a:pos x="3832" y="34"/>
              </a:cxn>
              <a:cxn ang="0">
                <a:pos x="3974" y="72"/>
              </a:cxn>
              <a:cxn ang="0">
                <a:pos x="4160" y="140"/>
              </a:cxn>
              <a:cxn ang="0">
                <a:pos x="4336" y="228"/>
              </a:cxn>
              <a:cxn ang="0">
                <a:pos x="4448" y="300"/>
              </a:cxn>
              <a:cxn ang="0">
                <a:pos x="4568" y="390"/>
              </a:cxn>
              <a:cxn ang="0">
                <a:pos x="4588" y="414"/>
              </a:cxn>
              <a:cxn ang="0">
                <a:pos x="4592" y="2788"/>
              </a:cxn>
              <a:cxn ang="0">
                <a:pos x="4582" y="2808"/>
              </a:cxn>
              <a:cxn ang="0">
                <a:pos x="4514" y="2862"/>
              </a:cxn>
              <a:cxn ang="0">
                <a:pos x="4354" y="2970"/>
              </a:cxn>
              <a:cxn ang="0">
                <a:pos x="4186" y="3062"/>
              </a:cxn>
              <a:cxn ang="0">
                <a:pos x="4054" y="3122"/>
              </a:cxn>
              <a:cxn ang="0">
                <a:pos x="3828" y="3206"/>
              </a:cxn>
              <a:cxn ang="0">
                <a:pos x="3598" y="3276"/>
              </a:cxn>
              <a:cxn ang="0">
                <a:pos x="3370" y="3334"/>
              </a:cxn>
              <a:cxn ang="0">
                <a:pos x="2920" y="3432"/>
              </a:cxn>
              <a:cxn ang="0">
                <a:pos x="2498" y="3528"/>
              </a:cxn>
              <a:cxn ang="0">
                <a:pos x="2360" y="3566"/>
              </a:cxn>
              <a:cxn ang="0">
                <a:pos x="2144" y="3642"/>
              </a:cxn>
              <a:cxn ang="0">
                <a:pos x="1988" y="3716"/>
              </a:cxn>
              <a:cxn ang="0">
                <a:pos x="1878" y="3782"/>
              </a:cxn>
              <a:cxn ang="0">
                <a:pos x="1858" y="3792"/>
              </a:cxn>
              <a:cxn ang="0">
                <a:pos x="1834" y="3796"/>
              </a:cxn>
              <a:cxn ang="0">
                <a:pos x="432" y="3796"/>
              </a:cxn>
              <a:cxn ang="0">
                <a:pos x="408" y="3774"/>
              </a:cxn>
              <a:cxn ang="0">
                <a:pos x="354" y="3652"/>
              </a:cxn>
              <a:cxn ang="0">
                <a:pos x="258" y="3396"/>
              </a:cxn>
              <a:cxn ang="0">
                <a:pos x="140" y="2988"/>
              </a:cxn>
              <a:cxn ang="0">
                <a:pos x="86" y="2734"/>
              </a:cxn>
              <a:cxn ang="0">
                <a:pos x="44" y="2478"/>
              </a:cxn>
              <a:cxn ang="0">
                <a:pos x="8" y="2154"/>
              </a:cxn>
              <a:cxn ang="0">
                <a:pos x="4" y="2020"/>
              </a:cxn>
              <a:cxn ang="0">
                <a:pos x="2" y="1948"/>
              </a:cxn>
            </a:cxnLst>
            <a:rect l="0" t="0" r="r" b="b"/>
            <a:pathLst>
              <a:path w="4592" h="3796">
                <a:moveTo>
                  <a:pt x="0" y="1924"/>
                </a:moveTo>
                <a:lnTo>
                  <a:pt x="0" y="1924"/>
                </a:lnTo>
                <a:lnTo>
                  <a:pt x="0" y="1904"/>
                </a:lnTo>
                <a:lnTo>
                  <a:pt x="0" y="1904"/>
                </a:lnTo>
                <a:lnTo>
                  <a:pt x="4" y="1898"/>
                </a:lnTo>
                <a:lnTo>
                  <a:pt x="8" y="1894"/>
                </a:lnTo>
                <a:lnTo>
                  <a:pt x="14" y="1890"/>
                </a:lnTo>
                <a:lnTo>
                  <a:pt x="20" y="1886"/>
                </a:lnTo>
                <a:lnTo>
                  <a:pt x="20" y="1886"/>
                </a:lnTo>
                <a:lnTo>
                  <a:pt x="62" y="1870"/>
                </a:lnTo>
                <a:lnTo>
                  <a:pt x="104" y="1850"/>
                </a:lnTo>
                <a:lnTo>
                  <a:pt x="146" y="1832"/>
                </a:lnTo>
                <a:lnTo>
                  <a:pt x="186" y="1810"/>
                </a:lnTo>
                <a:lnTo>
                  <a:pt x="266" y="1766"/>
                </a:lnTo>
                <a:lnTo>
                  <a:pt x="344" y="1720"/>
                </a:lnTo>
                <a:lnTo>
                  <a:pt x="344" y="1720"/>
                </a:lnTo>
                <a:lnTo>
                  <a:pt x="414" y="1674"/>
                </a:lnTo>
                <a:lnTo>
                  <a:pt x="484" y="1628"/>
                </a:lnTo>
                <a:lnTo>
                  <a:pt x="552" y="1580"/>
                </a:lnTo>
                <a:lnTo>
                  <a:pt x="620" y="1530"/>
                </a:lnTo>
                <a:lnTo>
                  <a:pt x="754" y="1430"/>
                </a:lnTo>
                <a:lnTo>
                  <a:pt x="886" y="1328"/>
                </a:lnTo>
                <a:lnTo>
                  <a:pt x="886" y="1328"/>
                </a:lnTo>
                <a:lnTo>
                  <a:pt x="1094" y="1162"/>
                </a:lnTo>
                <a:lnTo>
                  <a:pt x="1304" y="996"/>
                </a:lnTo>
                <a:lnTo>
                  <a:pt x="1304" y="996"/>
                </a:lnTo>
                <a:lnTo>
                  <a:pt x="1418" y="906"/>
                </a:lnTo>
                <a:lnTo>
                  <a:pt x="1532" y="818"/>
                </a:lnTo>
                <a:lnTo>
                  <a:pt x="1648" y="732"/>
                </a:lnTo>
                <a:lnTo>
                  <a:pt x="1766" y="648"/>
                </a:lnTo>
                <a:lnTo>
                  <a:pt x="1766" y="648"/>
                </a:lnTo>
                <a:lnTo>
                  <a:pt x="1886" y="566"/>
                </a:lnTo>
                <a:lnTo>
                  <a:pt x="2006" y="486"/>
                </a:lnTo>
                <a:lnTo>
                  <a:pt x="2128" y="410"/>
                </a:lnTo>
                <a:lnTo>
                  <a:pt x="2190" y="374"/>
                </a:lnTo>
                <a:lnTo>
                  <a:pt x="2254" y="338"/>
                </a:lnTo>
                <a:lnTo>
                  <a:pt x="2254" y="338"/>
                </a:lnTo>
                <a:lnTo>
                  <a:pt x="2322" y="302"/>
                </a:lnTo>
                <a:lnTo>
                  <a:pt x="2390" y="268"/>
                </a:lnTo>
                <a:lnTo>
                  <a:pt x="2458" y="234"/>
                </a:lnTo>
                <a:lnTo>
                  <a:pt x="2528" y="202"/>
                </a:lnTo>
                <a:lnTo>
                  <a:pt x="2598" y="172"/>
                </a:lnTo>
                <a:lnTo>
                  <a:pt x="2670" y="142"/>
                </a:lnTo>
                <a:lnTo>
                  <a:pt x="2742" y="116"/>
                </a:lnTo>
                <a:lnTo>
                  <a:pt x="2816" y="92"/>
                </a:lnTo>
                <a:lnTo>
                  <a:pt x="2816" y="92"/>
                </a:lnTo>
                <a:lnTo>
                  <a:pt x="2906" y="64"/>
                </a:lnTo>
                <a:lnTo>
                  <a:pt x="2996" y="42"/>
                </a:lnTo>
                <a:lnTo>
                  <a:pt x="3042" y="32"/>
                </a:lnTo>
                <a:lnTo>
                  <a:pt x="3088" y="22"/>
                </a:lnTo>
                <a:lnTo>
                  <a:pt x="3134" y="16"/>
                </a:lnTo>
                <a:lnTo>
                  <a:pt x="3182" y="10"/>
                </a:lnTo>
                <a:lnTo>
                  <a:pt x="3182" y="10"/>
                </a:lnTo>
                <a:lnTo>
                  <a:pt x="3220" y="6"/>
                </a:lnTo>
                <a:lnTo>
                  <a:pt x="3258" y="4"/>
                </a:lnTo>
                <a:lnTo>
                  <a:pt x="3336" y="2"/>
                </a:lnTo>
                <a:lnTo>
                  <a:pt x="3336" y="2"/>
                </a:lnTo>
                <a:lnTo>
                  <a:pt x="3364" y="2"/>
                </a:lnTo>
                <a:lnTo>
                  <a:pt x="3378" y="2"/>
                </a:lnTo>
                <a:lnTo>
                  <a:pt x="3390" y="0"/>
                </a:lnTo>
                <a:lnTo>
                  <a:pt x="3390" y="0"/>
                </a:lnTo>
                <a:lnTo>
                  <a:pt x="3522" y="0"/>
                </a:lnTo>
                <a:lnTo>
                  <a:pt x="3522" y="0"/>
                </a:lnTo>
                <a:lnTo>
                  <a:pt x="3538" y="2"/>
                </a:lnTo>
                <a:lnTo>
                  <a:pt x="3556" y="4"/>
                </a:lnTo>
                <a:lnTo>
                  <a:pt x="3590" y="4"/>
                </a:lnTo>
                <a:lnTo>
                  <a:pt x="3590" y="4"/>
                </a:lnTo>
                <a:lnTo>
                  <a:pt x="3640" y="4"/>
                </a:lnTo>
                <a:lnTo>
                  <a:pt x="3688" y="8"/>
                </a:lnTo>
                <a:lnTo>
                  <a:pt x="3736" y="16"/>
                </a:lnTo>
                <a:lnTo>
                  <a:pt x="3784" y="24"/>
                </a:lnTo>
                <a:lnTo>
                  <a:pt x="3832" y="34"/>
                </a:lnTo>
                <a:lnTo>
                  <a:pt x="3880" y="46"/>
                </a:lnTo>
                <a:lnTo>
                  <a:pt x="3974" y="72"/>
                </a:lnTo>
                <a:lnTo>
                  <a:pt x="3974" y="72"/>
                </a:lnTo>
                <a:lnTo>
                  <a:pt x="4038" y="92"/>
                </a:lnTo>
                <a:lnTo>
                  <a:pt x="4100" y="114"/>
                </a:lnTo>
                <a:lnTo>
                  <a:pt x="4160" y="140"/>
                </a:lnTo>
                <a:lnTo>
                  <a:pt x="4220" y="168"/>
                </a:lnTo>
                <a:lnTo>
                  <a:pt x="4278" y="196"/>
                </a:lnTo>
                <a:lnTo>
                  <a:pt x="4336" y="228"/>
                </a:lnTo>
                <a:lnTo>
                  <a:pt x="4392" y="264"/>
                </a:lnTo>
                <a:lnTo>
                  <a:pt x="4448" y="300"/>
                </a:lnTo>
                <a:lnTo>
                  <a:pt x="4448" y="300"/>
                </a:lnTo>
                <a:lnTo>
                  <a:pt x="4508" y="344"/>
                </a:lnTo>
                <a:lnTo>
                  <a:pt x="4568" y="390"/>
                </a:lnTo>
                <a:lnTo>
                  <a:pt x="4568" y="390"/>
                </a:lnTo>
                <a:lnTo>
                  <a:pt x="4576" y="396"/>
                </a:lnTo>
                <a:lnTo>
                  <a:pt x="4582" y="404"/>
                </a:lnTo>
                <a:lnTo>
                  <a:pt x="4588" y="414"/>
                </a:lnTo>
                <a:lnTo>
                  <a:pt x="4592" y="422"/>
                </a:lnTo>
                <a:lnTo>
                  <a:pt x="4592" y="422"/>
                </a:lnTo>
                <a:lnTo>
                  <a:pt x="4592" y="2788"/>
                </a:lnTo>
                <a:lnTo>
                  <a:pt x="4592" y="2788"/>
                </a:lnTo>
                <a:lnTo>
                  <a:pt x="4588" y="2798"/>
                </a:lnTo>
                <a:lnTo>
                  <a:pt x="4582" y="2808"/>
                </a:lnTo>
                <a:lnTo>
                  <a:pt x="4564" y="2824"/>
                </a:lnTo>
                <a:lnTo>
                  <a:pt x="4564" y="2824"/>
                </a:lnTo>
                <a:lnTo>
                  <a:pt x="4514" y="2862"/>
                </a:lnTo>
                <a:lnTo>
                  <a:pt x="4462" y="2900"/>
                </a:lnTo>
                <a:lnTo>
                  <a:pt x="4408" y="2936"/>
                </a:lnTo>
                <a:lnTo>
                  <a:pt x="4354" y="2970"/>
                </a:lnTo>
                <a:lnTo>
                  <a:pt x="4300" y="3002"/>
                </a:lnTo>
                <a:lnTo>
                  <a:pt x="4244" y="3032"/>
                </a:lnTo>
                <a:lnTo>
                  <a:pt x="4186" y="3062"/>
                </a:lnTo>
                <a:lnTo>
                  <a:pt x="4128" y="3090"/>
                </a:lnTo>
                <a:lnTo>
                  <a:pt x="4128" y="3090"/>
                </a:lnTo>
                <a:lnTo>
                  <a:pt x="4054" y="3122"/>
                </a:lnTo>
                <a:lnTo>
                  <a:pt x="3980" y="3152"/>
                </a:lnTo>
                <a:lnTo>
                  <a:pt x="3904" y="3180"/>
                </a:lnTo>
                <a:lnTo>
                  <a:pt x="3828" y="3206"/>
                </a:lnTo>
                <a:lnTo>
                  <a:pt x="3752" y="3232"/>
                </a:lnTo>
                <a:lnTo>
                  <a:pt x="3676" y="3254"/>
                </a:lnTo>
                <a:lnTo>
                  <a:pt x="3598" y="3276"/>
                </a:lnTo>
                <a:lnTo>
                  <a:pt x="3520" y="3296"/>
                </a:lnTo>
                <a:lnTo>
                  <a:pt x="3520" y="3296"/>
                </a:lnTo>
                <a:lnTo>
                  <a:pt x="3370" y="3334"/>
                </a:lnTo>
                <a:lnTo>
                  <a:pt x="3220" y="3368"/>
                </a:lnTo>
                <a:lnTo>
                  <a:pt x="2920" y="3432"/>
                </a:lnTo>
                <a:lnTo>
                  <a:pt x="2920" y="3432"/>
                </a:lnTo>
                <a:lnTo>
                  <a:pt x="2778" y="3462"/>
                </a:lnTo>
                <a:lnTo>
                  <a:pt x="2638" y="3492"/>
                </a:lnTo>
                <a:lnTo>
                  <a:pt x="2498" y="3528"/>
                </a:lnTo>
                <a:lnTo>
                  <a:pt x="2430" y="3546"/>
                </a:lnTo>
                <a:lnTo>
                  <a:pt x="2360" y="3566"/>
                </a:lnTo>
                <a:lnTo>
                  <a:pt x="2360" y="3566"/>
                </a:lnTo>
                <a:lnTo>
                  <a:pt x="2250" y="3602"/>
                </a:lnTo>
                <a:lnTo>
                  <a:pt x="2196" y="3622"/>
                </a:lnTo>
                <a:lnTo>
                  <a:pt x="2144" y="3642"/>
                </a:lnTo>
                <a:lnTo>
                  <a:pt x="2092" y="3666"/>
                </a:lnTo>
                <a:lnTo>
                  <a:pt x="2040" y="3690"/>
                </a:lnTo>
                <a:lnTo>
                  <a:pt x="1988" y="3716"/>
                </a:lnTo>
                <a:lnTo>
                  <a:pt x="1938" y="3744"/>
                </a:lnTo>
                <a:lnTo>
                  <a:pt x="1938" y="3744"/>
                </a:lnTo>
                <a:lnTo>
                  <a:pt x="1878" y="3782"/>
                </a:lnTo>
                <a:lnTo>
                  <a:pt x="1878" y="3782"/>
                </a:lnTo>
                <a:lnTo>
                  <a:pt x="1868" y="3788"/>
                </a:lnTo>
                <a:lnTo>
                  <a:pt x="1858" y="3792"/>
                </a:lnTo>
                <a:lnTo>
                  <a:pt x="1846" y="3796"/>
                </a:lnTo>
                <a:lnTo>
                  <a:pt x="1834" y="3796"/>
                </a:lnTo>
                <a:lnTo>
                  <a:pt x="1834" y="3796"/>
                </a:lnTo>
                <a:lnTo>
                  <a:pt x="444" y="3796"/>
                </a:lnTo>
                <a:lnTo>
                  <a:pt x="444" y="3796"/>
                </a:lnTo>
                <a:lnTo>
                  <a:pt x="432" y="3796"/>
                </a:lnTo>
                <a:lnTo>
                  <a:pt x="422" y="3792"/>
                </a:lnTo>
                <a:lnTo>
                  <a:pt x="414" y="3784"/>
                </a:lnTo>
                <a:lnTo>
                  <a:pt x="408" y="3774"/>
                </a:lnTo>
                <a:lnTo>
                  <a:pt x="408" y="3774"/>
                </a:lnTo>
                <a:lnTo>
                  <a:pt x="380" y="3714"/>
                </a:lnTo>
                <a:lnTo>
                  <a:pt x="354" y="3652"/>
                </a:lnTo>
                <a:lnTo>
                  <a:pt x="306" y="3528"/>
                </a:lnTo>
                <a:lnTo>
                  <a:pt x="306" y="3528"/>
                </a:lnTo>
                <a:lnTo>
                  <a:pt x="258" y="3396"/>
                </a:lnTo>
                <a:lnTo>
                  <a:pt x="214" y="3260"/>
                </a:lnTo>
                <a:lnTo>
                  <a:pt x="174" y="3124"/>
                </a:lnTo>
                <a:lnTo>
                  <a:pt x="140" y="2988"/>
                </a:lnTo>
                <a:lnTo>
                  <a:pt x="140" y="2988"/>
                </a:lnTo>
                <a:lnTo>
                  <a:pt x="112" y="2860"/>
                </a:lnTo>
                <a:lnTo>
                  <a:pt x="86" y="2734"/>
                </a:lnTo>
                <a:lnTo>
                  <a:pt x="64" y="2606"/>
                </a:lnTo>
                <a:lnTo>
                  <a:pt x="44" y="2478"/>
                </a:lnTo>
                <a:lnTo>
                  <a:pt x="44" y="2478"/>
                </a:lnTo>
                <a:lnTo>
                  <a:pt x="24" y="2316"/>
                </a:lnTo>
                <a:lnTo>
                  <a:pt x="14" y="2236"/>
                </a:lnTo>
                <a:lnTo>
                  <a:pt x="8" y="2154"/>
                </a:lnTo>
                <a:lnTo>
                  <a:pt x="8" y="2154"/>
                </a:lnTo>
                <a:lnTo>
                  <a:pt x="6" y="2086"/>
                </a:lnTo>
                <a:lnTo>
                  <a:pt x="4" y="2020"/>
                </a:lnTo>
                <a:lnTo>
                  <a:pt x="4" y="2020"/>
                </a:lnTo>
                <a:lnTo>
                  <a:pt x="2" y="1972"/>
                </a:lnTo>
                <a:lnTo>
                  <a:pt x="2" y="1948"/>
                </a:lnTo>
                <a:lnTo>
                  <a:pt x="0" y="1924"/>
                </a:lnTo>
                <a:lnTo>
                  <a:pt x="0" y="192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4195" y="2191647"/>
            <a:ext cx="4021613" cy="31602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6654800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91494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B5F77E1-A90A-4D54-B022-9C5E9B57DFA9}"/>
              </a:ext>
            </a:extLst>
          </p:cNvPr>
          <p:cNvGrpSpPr/>
          <p:nvPr/>
        </p:nvGrpSpPr>
        <p:grpSpPr>
          <a:xfrm>
            <a:off x="0" y="-55534"/>
            <a:ext cx="13296800" cy="5428750"/>
            <a:chOff x="0" y="-55534"/>
            <a:chExt cx="12216000" cy="5173384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89968303-ACAB-46E2-9ADA-FFEAE7DD34FF}"/>
                </a:ext>
              </a:extLst>
            </p:cNvPr>
            <p:cNvSpPr/>
            <p:nvPr/>
          </p:nvSpPr>
          <p:spPr>
            <a:xfrm rot="10800000" flipH="1">
              <a:off x="0" y="-32385"/>
              <a:ext cx="5332543" cy="3858339"/>
            </a:xfrm>
            <a:custGeom>
              <a:avLst/>
              <a:gdLst>
                <a:gd name="connsiteX0" fmla="*/ 2180368 w 2314575"/>
                <a:gd name="connsiteY0" fmla="*/ 675704 h 1685925"/>
                <a:gd name="connsiteX1" fmla="*/ 7144 w 2314575"/>
                <a:gd name="connsiteY1" fmla="*/ 84011 h 1685925"/>
                <a:gd name="connsiteX2" fmla="*/ 7144 w 2314575"/>
                <a:gd name="connsiteY2" fmla="*/ 1622204 h 1685925"/>
                <a:gd name="connsiteX3" fmla="*/ 29813 w 2314575"/>
                <a:gd name="connsiteY3" fmla="*/ 1681544 h 1685925"/>
                <a:gd name="connsiteX4" fmla="*/ 2086261 w 2314575"/>
                <a:gd name="connsiteY4" fmla="*/ 1681544 h 1685925"/>
                <a:gd name="connsiteX5" fmla="*/ 2180368 w 2314575"/>
                <a:gd name="connsiteY5" fmla="*/ 675704 h 1685925"/>
                <a:gd name="connsiteX0" fmla="*/ 2173224 w 2307237"/>
                <a:gd name="connsiteY0" fmla="*/ 668561 h 1674401"/>
                <a:gd name="connsiteX1" fmla="*/ 0 w 2307237"/>
                <a:gd name="connsiteY1" fmla="*/ 76868 h 1674401"/>
                <a:gd name="connsiteX2" fmla="*/ 0 w 2307237"/>
                <a:gd name="connsiteY2" fmla="*/ 1615061 h 1674401"/>
                <a:gd name="connsiteX3" fmla="*/ 2637 w 2307237"/>
                <a:gd name="connsiteY3" fmla="*/ 1664385 h 1674401"/>
                <a:gd name="connsiteX4" fmla="*/ 2079117 w 2307237"/>
                <a:gd name="connsiteY4" fmla="*/ 1674401 h 1674401"/>
                <a:gd name="connsiteX5" fmla="*/ 2173224 w 2307237"/>
                <a:gd name="connsiteY5" fmla="*/ 668561 h 1674401"/>
                <a:gd name="connsiteX0" fmla="*/ 2173224 w 2307237"/>
                <a:gd name="connsiteY0" fmla="*/ 668561 h 1669393"/>
                <a:gd name="connsiteX1" fmla="*/ 0 w 2307237"/>
                <a:gd name="connsiteY1" fmla="*/ 76868 h 1669393"/>
                <a:gd name="connsiteX2" fmla="*/ 0 w 2307237"/>
                <a:gd name="connsiteY2" fmla="*/ 1615061 h 1669393"/>
                <a:gd name="connsiteX3" fmla="*/ 2637 w 2307237"/>
                <a:gd name="connsiteY3" fmla="*/ 1664385 h 1669393"/>
                <a:gd name="connsiteX4" fmla="*/ 2079117 w 2307237"/>
                <a:gd name="connsiteY4" fmla="*/ 1669393 h 1669393"/>
                <a:gd name="connsiteX5" fmla="*/ 2173224 w 2307237"/>
                <a:gd name="connsiteY5" fmla="*/ 668561 h 166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7237" h="1669393">
                  <a:moveTo>
                    <a:pt x="2173224" y="668561"/>
                  </a:moveTo>
                  <a:cubicBezTo>
                    <a:pt x="1677257" y="1447230"/>
                    <a:pt x="849249" y="-388999"/>
                    <a:pt x="0" y="76868"/>
                  </a:cubicBezTo>
                  <a:lnTo>
                    <a:pt x="0" y="1615061"/>
                  </a:lnTo>
                  <a:cubicBezTo>
                    <a:pt x="7906" y="1636016"/>
                    <a:pt x="-4506" y="1646002"/>
                    <a:pt x="2637" y="1664385"/>
                  </a:cubicBezTo>
                  <a:lnTo>
                    <a:pt x="2079117" y="1669393"/>
                  </a:lnTo>
                  <a:cubicBezTo>
                    <a:pt x="2267807" y="988356"/>
                    <a:pt x="2432685" y="261177"/>
                    <a:pt x="2173224" y="6685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E554DC0D-4FB0-4F98-9429-3F0318722CC7}"/>
                </a:ext>
              </a:extLst>
            </p:cNvPr>
            <p:cNvSpPr/>
            <p:nvPr/>
          </p:nvSpPr>
          <p:spPr>
            <a:xfrm rot="10800000" flipH="1">
              <a:off x="2749803" y="-55534"/>
              <a:ext cx="9466197" cy="5173384"/>
            </a:xfrm>
            <a:custGeom>
              <a:avLst/>
              <a:gdLst>
                <a:gd name="connsiteX0" fmla="*/ 4091559 w 4095750"/>
                <a:gd name="connsiteY0" fmla="*/ 2231968 h 2238375"/>
                <a:gd name="connsiteX1" fmla="*/ 1634966 w 4095750"/>
                <a:gd name="connsiteY1" fmla="*/ 17120 h 2238375"/>
                <a:gd name="connsiteX2" fmla="*/ 7144 w 4095750"/>
                <a:gd name="connsiteY2" fmla="*/ 2231968 h 2238375"/>
                <a:gd name="connsiteX3" fmla="*/ 4091559 w 4095750"/>
                <a:gd name="connsiteY3" fmla="*/ 2231968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0" h="2238375">
                  <a:moveTo>
                    <a:pt x="4091559" y="2231968"/>
                  </a:moveTo>
                  <a:cubicBezTo>
                    <a:pt x="3792189" y="638721"/>
                    <a:pt x="3102578" y="-88131"/>
                    <a:pt x="1634966" y="17120"/>
                  </a:cubicBezTo>
                  <a:cubicBezTo>
                    <a:pt x="986980" y="1336237"/>
                    <a:pt x="438150" y="1962030"/>
                    <a:pt x="7144" y="2231968"/>
                  </a:cubicBezTo>
                  <a:lnTo>
                    <a:pt x="4091559" y="223196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7668" y="591671"/>
            <a:ext cx="5392948" cy="21173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3418" y="2709000"/>
            <a:ext cx="4194069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B462EBA-7EE8-40CC-BC93-E402200D83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2064" y="5157192"/>
            <a:ext cx="6120000" cy="831860"/>
          </a:xfrm>
          <a:prstGeom prst="rect">
            <a:avLst/>
          </a:prstGeom>
        </p:spPr>
      </p:pic>
      <p:pic>
        <p:nvPicPr>
          <p:cNvPr id="17" name="Image 16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82367"/>
            <a:ext cx="1110199" cy="1110199"/>
          </a:xfrm>
          <a:prstGeom prst="rect">
            <a:avLst/>
          </a:prstGeom>
        </p:spPr>
      </p:pic>
      <p:sp>
        <p:nvSpPr>
          <p:cNvPr id="18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1865917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B5F77E1-A90A-4D54-B022-9C5E9B57DFA9}"/>
              </a:ext>
            </a:extLst>
          </p:cNvPr>
          <p:cNvGrpSpPr/>
          <p:nvPr/>
        </p:nvGrpSpPr>
        <p:grpSpPr>
          <a:xfrm>
            <a:off x="0" y="-55534"/>
            <a:ext cx="13296800" cy="5428750"/>
            <a:chOff x="0" y="-55534"/>
            <a:chExt cx="12216000" cy="5173384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89968303-ACAB-46E2-9ADA-FFEAE7DD34FF}"/>
                </a:ext>
              </a:extLst>
            </p:cNvPr>
            <p:cNvSpPr/>
            <p:nvPr/>
          </p:nvSpPr>
          <p:spPr>
            <a:xfrm rot="10800000" flipH="1">
              <a:off x="0" y="-32385"/>
              <a:ext cx="5332543" cy="3858339"/>
            </a:xfrm>
            <a:custGeom>
              <a:avLst/>
              <a:gdLst>
                <a:gd name="connsiteX0" fmla="*/ 2180368 w 2314575"/>
                <a:gd name="connsiteY0" fmla="*/ 675704 h 1685925"/>
                <a:gd name="connsiteX1" fmla="*/ 7144 w 2314575"/>
                <a:gd name="connsiteY1" fmla="*/ 84011 h 1685925"/>
                <a:gd name="connsiteX2" fmla="*/ 7144 w 2314575"/>
                <a:gd name="connsiteY2" fmla="*/ 1622204 h 1685925"/>
                <a:gd name="connsiteX3" fmla="*/ 29813 w 2314575"/>
                <a:gd name="connsiteY3" fmla="*/ 1681544 h 1685925"/>
                <a:gd name="connsiteX4" fmla="*/ 2086261 w 2314575"/>
                <a:gd name="connsiteY4" fmla="*/ 1681544 h 1685925"/>
                <a:gd name="connsiteX5" fmla="*/ 2180368 w 2314575"/>
                <a:gd name="connsiteY5" fmla="*/ 675704 h 1685925"/>
                <a:gd name="connsiteX0" fmla="*/ 2173224 w 2307237"/>
                <a:gd name="connsiteY0" fmla="*/ 668561 h 1674401"/>
                <a:gd name="connsiteX1" fmla="*/ 0 w 2307237"/>
                <a:gd name="connsiteY1" fmla="*/ 76868 h 1674401"/>
                <a:gd name="connsiteX2" fmla="*/ 0 w 2307237"/>
                <a:gd name="connsiteY2" fmla="*/ 1615061 h 1674401"/>
                <a:gd name="connsiteX3" fmla="*/ 2637 w 2307237"/>
                <a:gd name="connsiteY3" fmla="*/ 1664385 h 1674401"/>
                <a:gd name="connsiteX4" fmla="*/ 2079117 w 2307237"/>
                <a:gd name="connsiteY4" fmla="*/ 1674401 h 1674401"/>
                <a:gd name="connsiteX5" fmla="*/ 2173224 w 2307237"/>
                <a:gd name="connsiteY5" fmla="*/ 668561 h 1674401"/>
                <a:gd name="connsiteX0" fmla="*/ 2173224 w 2307237"/>
                <a:gd name="connsiteY0" fmla="*/ 668561 h 1669393"/>
                <a:gd name="connsiteX1" fmla="*/ 0 w 2307237"/>
                <a:gd name="connsiteY1" fmla="*/ 76868 h 1669393"/>
                <a:gd name="connsiteX2" fmla="*/ 0 w 2307237"/>
                <a:gd name="connsiteY2" fmla="*/ 1615061 h 1669393"/>
                <a:gd name="connsiteX3" fmla="*/ 2637 w 2307237"/>
                <a:gd name="connsiteY3" fmla="*/ 1664385 h 1669393"/>
                <a:gd name="connsiteX4" fmla="*/ 2079117 w 2307237"/>
                <a:gd name="connsiteY4" fmla="*/ 1669393 h 1669393"/>
                <a:gd name="connsiteX5" fmla="*/ 2173224 w 2307237"/>
                <a:gd name="connsiteY5" fmla="*/ 668561 h 166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7237" h="1669393">
                  <a:moveTo>
                    <a:pt x="2173224" y="668561"/>
                  </a:moveTo>
                  <a:cubicBezTo>
                    <a:pt x="1677257" y="1447230"/>
                    <a:pt x="849249" y="-388999"/>
                    <a:pt x="0" y="76868"/>
                  </a:cubicBezTo>
                  <a:lnTo>
                    <a:pt x="0" y="1615061"/>
                  </a:lnTo>
                  <a:cubicBezTo>
                    <a:pt x="7906" y="1636016"/>
                    <a:pt x="-4506" y="1646002"/>
                    <a:pt x="2637" y="1664385"/>
                  </a:cubicBezTo>
                  <a:lnTo>
                    <a:pt x="2079117" y="1669393"/>
                  </a:lnTo>
                  <a:cubicBezTo>
                    <a:pt x="2267807" y="988356"/>
                    <a:pt x="2432685" y="261177"/>
                    <a:pt x="2173224" y="6685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E554DC0D-4FB0-4F98-9429-3F0318722CC7}"/>
                </a:ext>
              </a:extLst>
            </p:cNvPr>
            <p:cNvSpPr/>
            <p:nvPr/>
          </p:nvSpPr>
          <p:spPr>
            <a:xfrm rot="10800000" flipH="1">
              <a:off x="2749803" y="-55534"/>
              <a:ext cx="9466197" cy="5173384"/>
            </a:xfrm>
            <a:custGeom>
              <a:avLst/>
              <a:gdLst>
                <a:gd name="connsiteX0" fmla="*/ 4091559 w 4095750"/>
                <a:gd name="connsiteY0" fmla="*/ 2231968 h 2238375"/>
                <a:gd name="connsiteX1" fmla="*/ 1634966 w 4095750"/>
                <a:gd name="connsiteY1" fmla="*/ 17120 h 2238375"/>
                <a:gd name="connsiteX2" fmla="*/ 7144 w 4095750"/>
                <a:gd name="connsiteY2" fmla="*/ 2231968 h 2238375"/>
                <a:gd name="connsiteX3" fmla="*/ 4091559 w 4095750"/>
                <a:gd name="connsiteY3" fmla="*/ 2231968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0" h="2238375">
                  <a:moveTo>
                    <a:pt x="4091559" y="2231968"/>
                  </a:moveTo>
                  <a:cubicBezTo>
                    <a:pt x="3792189" y="638721"/>
                    <a:pt x="3102578" y="-88131"/>
                    <a:pt x="1634966" y="17120"/>
                  </a:cubicBezTo>
                  <a:cubicBezTo>
                    <a:pt x="986980" y="1336237"/>
                    <a:pt x="438150" y="1962030"/>
                    <a:pt x="7144" y="2231968"/>
                  </a:cubicBezTo>
                  <a:lnTo>
                    <a:pt x="4091559" y="223196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7668" y="591671"/>
            <a:ext cx="5392948" cy="21173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3418" y="2709000"/>
            <a:ext cx="4194069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B462EBA-7EE8-40CC-BC93-E402200D83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2064" y="5157192"/>
            <a:ext cx="6120000" cy="831860"/>
          </a:xfrm>
          <a:prstGeom prst="rect">
            <a:avLst/>
          </a:prstGeom>
        </p:spPr>
      </p:pic>
      <p:pic>
        <p:nvPicPr>
          <p:cNvPr id="17" name="Image 16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71129"/>
            <a:ext cx="1110199" cy="1110199"/>
          </a:xfrm>
          <a:prstGeom prst="rect">
            <a:avLst/>
          </a:prstGeom>
        </p:spPr>
      </p:pic>
      <p:sp>
        <p:nvSpPr>
          <p:cNvPr id="11" name="Zone de texte 244">
            <a:extLst>
              <a:ext uri="{FF2B5EF4-FFF2-40B4-BE49-F238E27FC236}">
                <a16:creationId xmlns:a16="http://schemas.microsoft.com/office/drawing/2014/main" id="{705061FB-A287-4EE4-9E24-0C2A71B3D346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2071807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2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169832"/>
            <a:ext cx="1110199" cy="1110199"/>
          </a:xfrm>
          <a:prstGeom prst="rect">
            <a:avLst/>
          </a:prstGeom>
        </p:spPr>
      </p:pic>
      <p:sp>
        <p:nvSpPr>
          <p:cNvPr id="10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1321832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569616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257">
          <p15:clr>
            <a:srgbClr val="FBAE40"/>
          </p15:clr>
        </p15:guide>
        <p15:guide id="3" pos="3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  <p:pic>
        <p:nvPicPr>
          <p:cNvPr id="14" name="Image 13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161352"/>
            <a:ext cx="1110199" cy="1110199"/>
          </a:xfrm>
          <a:prstGeom prst="rect">
            <a:avLst/>
          </a:prstGeom>
        </p:spPr>
      </p:pic>
      <p:sp>
        <p:nvSpPr>
          <p:cNvPr id="9" name="Zone de texte 244">
            <a:extLst>
              <a:ext uri="{FF2B5EF4-FFF2-40B4-BE49-F238E27FC236}">
                <a16:creationId xmlns:a16="http://schemas.microsoft.com/office/drawing/2014/main" id="{164C230A-AF29-4085-816A-FD68B5369A51}"/>
              </a:ext>
            </a:extLst>
          </p:cNvPr>
          <p:cNvSpPr txBox="1"/>
          <p:nvPr/>
        </p:nvSpPr>
        <p:spPr>
          <a:xfrm>
            <a:off x="10560496" y="1340768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238508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257">
          <p15:clr>
            <a:srgbClr val="FBAE40"/>
          </p15:clr>
        </p15:guide>
        <p15:guide id="3" pos="3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9">
            <a:extLst>
              <a:ext uri="{FF2B5EF4-FFF2-40B4-BE49-F238E27FC236}">
                <a16:creationId xmlns:a16="http://schemas.microsoft.com/office/drawing/2014/main" id="{49E27DC5-0E94-4161-ADB3-F3B33A33AFED}"/>
              </a:ext>
            </a:extLst>
          </p:cNvPr>
          <p:cNvSpPr>
            <a:spLocks/>
          </p:cNvSpPr>
          <p:nvPr/>
        </p:nvSpPr>
        <p:spPr bwMode="auto">
          <a:xfrm rot="5400000" flipH="1">
            <a:off x="-760396" y="-2458091"/>
            <a:ext cx="9115703" cy="9516479"/>
          </a:xfrm>
          <a:custGeom>
            <a:avLst/>
            <a:gdLst>
              <a:gd name="T0" fmla="*/ 0 w 1413"/>
              <a:gd name="T1" fmla="*/ 1323 h 1473"/>
              <a:gd name="T2" fmla="*/ 1413 w 1413"/>
              <a:gd name="T3" fmla="*/ 1323 h 1473"/>
              <a:gd name="T4" fmla="*/ 1413 w 1413"/>
              <a:gd name="T5" fmla="*/ 807 h 1473"/>
              <a:gd name="T6" fmla="*/ 636 w 1413"/>
              <a:gd name="T7" fmla="*/ 1012 h 1473"/>
              <a:gd name="T8" fmla="*/ 438 w 1413"/>
              <a:gd name="T9" fmla="*/ 629 h 1473"/>
              <a:gd name="T10" fmla="*/ 449 w 1413"/>
              <a:gd name="T11" fmla="*/ 0 h 1473"/>
              <a:gd name="T12" fmla="*/ 0 w 1413"/>
              <a:gd name="T13" fmla="*/ 70 h 1473"/>
              <a:gd name="T14" fmla="*/ 0 w 1413"/>
              <a:gd name="T15" fmla="*/ 132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3" h="1473">
                <a:moveTo>
                  <a:pt x="0" y="1323"/>
                </a:moveTo>
                <a:cubicBezTo>
                  <a:pt x="1413" y="1323"/>
                  <a:pt x="1413" y="1323"/>
                  <a:pt x="1413" y="1323"/>
                </a:cubicBezTo>
                <a:cubicBezTo>
                  <a:pt x="1413" y="807"/>
                  <a:pt x="1413" y="807"/>
                  <a:pt x="1413" y="807"/>
                </a:cubicBezTo>
                <a:cubicBezTo>
                  <a:pt x="1413" y="807"/>
                  <a:pt x="1189" y="551"/>
                  <a:pt x="636" y="1012"/>
                </a:cubicBezTo>
                <a:cubicBezTo>
                  <a:pt x="84" y="1473"/>
                  <a:pt x="240" y="940"/>
                  <a:pt x="438" y="629"/>
                </a:cubicBezTo>
                <a:cubicBezTo>
                  <a:pt x="636" y="318"/>
                  <a:pt x="669" y="133"/>
                  <a:pt x="449" y="0"/>
                </a:cubicBezTo>
                <a:cubicBezTo>
                  <a:pt x="136" y="171"/>
                  <a:pt x="33" y="119"/>
                  <a:pt x="0" y="70"/>
                </a:cubicBezTo>
                <a:lnTo>
                  <a:pt x="0" y="13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st="381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57F3EC6-6AB7-49CB-8BF2-B714521A09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91944" y="2536483"/>
            <a:ext cx="4774258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defRPr lang="en-US" sz="2600" b="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1944" y="4365277"/>
            <a:ext cx="4774257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82367"/>
            <a:ext cx="1110199" cy="1110199"/>
          </a:xfrm>
          <a:prstGeom prst="rect">
            <a:avLst/>
          </a:prstGeom>
        </p:spPr>
      </p:pic>
      <p:sp>
        <p:nvSpPr>
          <p:cNvPr id="10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705339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5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9">
            <a:extLst>
              <a:ext uri="{FF2B5EF4-FFF2-40B4-BE49-F238E27FC236}">
                <a16:creationId xmlns:a16="http://schemas.microsoft.com/office/drawing/2014/main" id="{49E27DC5-0E94-4161-ADB3-F3B33A33AFED}"/>
              </a:ext>
            </a:extLst>
          </p:cNvPr>
          <p:cNvSpPr>
            <a:spLocks/>
          </p:cNvSpPr>
          <p:nvPr/>
        </p:nvSpPr>
        <p:spPr bwMode="auto">
          <a:xfrm rot="5400000" flipH="1">
            <a:off x="-760396" y="-2458091"/>
            <a:ext cx="9115703" cy="9516479"/>
          </a:xfrm>
          <a:custGeom>
            <a:avLst/>
            <a:gdLst>
              <a:gd name="T0" fmla="*/ 0 w 1413"/>
              <a:gd name="T1" fmla="*/ 1323 h 1473"/>
              <a:gd name="T2" fmla="*/ 1413 w 1413"/>
              <a:gd name="T3" fmla="*/ 1323 h 1473"/>
              <a:gd name="T4" fmla="*/ 1413 w 1413"/>
              <a:gd name="T5" fmla="*/ 807 h 1473"/>
              <a:gd name="T6" fmla="*/ 636 w 1413"/>
              <a:gd name="T7" fmla="*/ 1012 h 1473"/>
              <a:gd name="T8" fmla="*/ 438 w 1413"/>
              <a:gd name="T9" fmla="*/ 629 h 1473"/>
              <a:gd name="T10" fmla="*/ 449 w 1413"/>
              <a:gd name="T11" fmla="*/ 0 h 1473"/>
              <a:gd name="T12" fmla="*/ 0 w 1413"/>
              <a:gd name="T13" fmla="*/ 70 h 1473"/>
              <a:gd name="T14" fmla="*/ 0 w 1413"/>
              <a:gd name="T15" fmla="*/ 132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3" h="1473">
                <a:moveTo>
                  <a:pt x="0" y="1323"/>
                </a:moveTo>
                <a:cubicBezTo>
                  <a:pt x="1413" y="1323"/>
                  <a:pt x="1413" y="1323"/>
                  <a:pt x="1413" y="1323"/>
                </a:cubicBezTo>
                <a:cubicBezTo>
                  <a:pt x="1413" y="807"/>
                  <a:pt x="1413" y="807"/>
                  <a:pt x="1413" y="807"/>
                </a:cubicBezTo>
                <a:cubicBezTo>
                  <a:pt x="1413" y="807"/>
                  <a:pt x="1189" y="551"/>
                  <a:pt x="636" y="1012"/>
                </a:cubicBezTo>
                <a:cubicBezTo>
                  <a:pt x="84" y="1473"/>
                  <a:pt x="240" y="940"/>
                  <a:pt x="438" y="629"/>
                </a:cubicBezTo>
                <a:cubicBezTo>
                  <a:pt x="636" y="318"/>
                  <a:pt x="669" y="133"/>
                  <a:pt x="449" y="0"/>
                </a:cubicBezTo>
                <a:cubicBezTo>
                  <a:pt x="136" y="171"/>
                  <a:pt x="33" y="119"/>
                  <a:pt x="0" y="70"/>
                </a:cubicBezTo>
                <a:lnTo>
                  <a:pt x="0" y="13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st="381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57F3EC6-6AB7-49CB-8BF2-B714521A09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91944" y="2536483"/>
            <a:ext cx="4774258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defRPr lang="en-US" sz="2600" b="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1944" y="4365277"/>
            <a:ext cx="4774257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71129"/>
            <a:ext cx="1110199" cy="1110199"/>
          </a:xfrm>
          <a:prstGeom prst="rect">
            <a:avLst/>
          </a:prstGeom>
        </p:spPr>
      </p:pic>
      <p:sp>
        <p:nvSpPr>
          <p:cNvPr id="13" name="Zone de texte 244">
            <a:extLst>
              <a:ext uri="{FF2B5EF4-FFF2-40B4-BE49-F238E27FC236}">
                <a16:creationId xmlns:a16="http://schemas.microsoft.com/office/drawing/2014/main" id="{D967E83A-49FB-488F-902C-6151749DFBF1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671796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64592B57-BCDC-46B2-904B-5A7FDEA22156}"/>
              </a:ext>
            </a:extLst>
          </p:cNvPr>
          <p:cNvGrpSpPr/>
          <p:nvPr/>
        </p:nvGrpSpPr>
        <p:grpSpPr>
          <a:xfrm rot="10800000">
            <a:off x="0" y="-583910"/>
            <a:ext cx="8184232" cy="7441910"/>
            <a:chOff x="3847179" y="1294078"/>
            <a:chExt cx="4118037" cy="3744526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6855C7D-FB6F-4A0D-99F6-3523A5DB1407}"/>
                </a:ext>
              </a:extLst>
            </p:cNvPr>
            <p:cNvSpPr/>
            <p:nvPr/>
          </p:nvSpPr>
          <p:spPr>
            <a:xfrm>
              <a:off x="4193316" y="2714504"/>
              <a:ext cx="3771900" cy="2324100"/>
            </a:xfrm>
            <a:custGeom>
              <a:avLst/>
              <a:gdLst>
                <a:gd name="connsiteX0" fmla="*/ 3770471 w 3771900"/>
                <a:gd name="connsiteY0" fmla="*/ 1651908 h 2324100"/>
                <a:gd name="connsiteX1" fmla="*/ 2411540 w 3771900"/>
                <a:gd name="connsiteY1" fmla="*/ 35897 h 2324100"/>
                <a:gd name="connsiteX2" fmla="*/ 976694 w 3771900"/>
                <a:gd name="connsiteY2" fmla="*/ 559486 h 2324100"/>
                <a:gd name="connsiteX3" fmla="*/ 7144 w 3771900"/>
                <a:gd name="connsiteY3" fmla="*/ 633686 h 2324100"/>
                <a:gd name="connsiteX4" fmla="*/ 3773710 w 3771900"/>
                <a:gd name="connsiteY4" fmla="*/ 2321421 h 2324100"/>
                <a:gd name="connsiteX5" fmla="*/ 3770471 w 3771900"/>
                <a:gd name="connsiteY5" fmla="*/ 1651908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1900" h="2324100">
                  <a:moveTo>
                    <a:pt x="3770471" y="1651908"/>
                  </a:moveTo>
                  <a:cubicBezTo>
                    <a:pt x="3318605" y="1380732"/>
                    <a:pt x="2548319" y="213919"/>
                    <a:pt x="2411540" y="35897"/>
                  </a:cubicBezTo>
                  <a:cubicBezTo>
                    <a:pt x="2099405" y="-85642"/>
                    <a:pt x="1609249" y="195060"/>
                    <a:pt x="976694" y="559486"/>
                  </a:cubicBezTo>
                  <a:cubicBezTo>
                    <a:pt x="388620" y="898291"/>
                    <a:pt x="51530" y="667786"/>
                    <a:pt x="7144" y="633686"/>
                  </a:cubicBezTo>
                  <a:cubicBezTo>
                    <a:pt x="793052" y="1266241"/>
                    <a:pt x="2403253" y="1964329"/>
                    <a:pt x="3773710" y="2321421"/>
                  </a:cubicBezTo>
                  <a:cubicBezTo>
                    <a:pt x="3773805" y="2144447"/>
                    <a:pt x="3770471" y="1814881"/>
                    <a:pt x="3770471" y="1651908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910F3B-3232-4E33-8A3C-C9ECA9724E12}"/>
                </a:ext>
              </a:extLst>
            </p:cNvPr>
            <p:cNvSpPr/>
            <p:nvPr/>
          </p:nvSpPr>
          <p:spPr>
            <a:xfrm>
              <a:off x="3847179" y="1294078"/>
              <a:ext cx="4114800" cy="3086100"/>
            </a:xfrm>
            <a:custGeom>
              <a:avLst/>
              <a:gdLst>
                <a:gd name="connsiteX0" fmla="*/ 4116608 w 4114800"/>
                <a:gd name="connsiteY0" fmla="*/ 7144 h 3086100"/>
                <a:gd name="connsiteX1" fmla="*/ 377379 w 4114800"/>
                <a:gd name="connsiteY1" fmla="*/ 7144 h 3086100"/>
                <a:gd name="connsiteX2" fmla="*/ 348233 w 4114800"/>
                <a:gd name="connsiteY2" fmla="*/ 2061591 h 3086100"/>
                <a:gd name="connsiteX3" fmla="*/ 353376 w 4114800"/>
                <a:gd name="connsiteY3" fmla="*/ 2065687 h 3086100"/>
                <a:gd name="connsiteX4" fmla="*/ 1322926 w 4114800"/>
                <a:gd name="connsiteY4" fmla="*/ 1991487 h 3086100"/>
                <a:gd name="connsiteX5" fmla="*/ 2757677 w 4114800"/>
                <a:gd name="connsiteY5" fmla="*/ 1467898 h 3086100"/>
                <a:gd name="connsiteX6" fmla="*/ 4116608 w 4114800"/>
                <a:gd name="connsiteY6" fmla="*/ 3083909 h 3086100"/>
                <a:gd name="connsiteX7" fmla="*/ 4116608 w 4114800"/>
                <a:gd name="connsiteY7" fmla="*/ 7144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4800" h="3086100">
                  <a:moveTo>
                    <a:pt x="4116608" y="7144"/>
                  </a:moveTo>
                  <a:lnTo>
                    <a:pt x="377379" y="7144"/>
                  </a:lnTo>
                  <a:cubicBezTo>
                    <a:pt x="377379" y="7144"/>
                    <a:pt x="-435865" y="1427893"/>
                    <a:pt x="348233" y="2061591"/>
                  </a:cubicBezTo>
                  <a:cubicBezTo>
                    <a:pt x="349852" y="2062925"/>
                    <a:pt x="351661" y="2064353"/>
                    <a:pt x="353376" y="2065687"/>
                  </a:cubicBezTo>
                  <a:cubicBezTo>
                    <a:pt x="397858" y="2099786"/>
                    <a:pt x="734852" y="2330387"/>
                    <a:pt x="1322926" y="1991487"/>
                  </a:cubicBezTo>
                  <a:cubicBezTo>
                    <a:pt x="1955481" y="1627061"/>
                    <a:pt x="2445638" y="1346359"/>
                    <a:pt x="2757677" y="1467898"/>
                  </a:cubicBezTo>
                  <a:cubicBezTo>
                    <a:pt x="2894456" y="1645920"/>
                    <a:pt x="3664838" y="2812733"/>
                    <a:pt x="4116608" y="3083909"/>
                  </a:cubicBezTo>
                  <a:cubicBezTo>
                    <a:pt x="4116608" y="2760916"/>
                    <a:pt x="4116608" y="7144"/>
                    <a:pt x="4116608" y="7144"/>
                  </a:cubicBezTo>
                </a:path>
              </a:pathLst>
            </a:custGeom>
            <a:solidFill>
              <a:srgbClr val="0075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7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2035" y="3502732"/>
            <a:ext cx="3558066" cy="20586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37310" y="5571206"/>
            <a:ext cx="3558066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 and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B094B5A-7617-4918-B4B1-E58924F906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pic>
        <p:nvPicPr>
          <p:cNvPr id="11" name="Image 10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82367"/>
            <a:ext cx="1110199" cy="1110199"/>
          </a:xfrm>
          <a:prstGeom prst="rect">
            <a:avLst/>
          </a:prstGeom>
        </p:spPr>
      </p:pic>
      <p:sp>
        <p:nvSpPr>
          <p:cNvPr id="15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1736949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64592B57-BCDC-46B2-904B-5A7FDEA22156}"/>
              </a:ext>
            </a:extLst>
          </p:cNvPr>
          <p:cNvGrpSpPr/>
          <p:nvPr/>
        </p:nvGrpSpPr>
        <p:grpSpPr>
          <a:xfrm rot="10800000">
            <a:off x="0" y="-583910"/>
            <a:ext cx="8184232" cy="7441910"/>
            <a:chOff x="3847179" y="1294078"/>
            <a:chExt cx="4118037" cy="3744526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6855C7D-FB6F-4A0D-99F6-3523A5DB1407}"/>
                </a:ext>
              </a:extLst>
            </p:cNvPr>
            <p:cNvSpPr/>
            <p:nvPr/>
          </p:nvSpPr>
          <p:spPr>
            <a:xfrm>
              <a:off x="4193316" y="2714504"/>
              <a:ext cx="3771900" cy="2324100"/>
            </a:xfrm>
            <a:custGeom>
              <a:avLst/>
              <a:gdLst>
                <a:gd name="connsiteX0" fmla="*/ 3770471 w 3771900"/>
                <a:gd name="connsiteY0" fmla="*/ 1651908 h 2324100"/>
                <a:gd name="connsiteX1" fmla="*/ 2411540 w 3771900"/>
                <a:gd name="connsiteY1" fmla="*/ 35897 h 2324100"/>
                <a:gd name="connsiteX2" fmla="*/ 976694 w 3771900"/>
                <a:gd name="connsiteY2" fmla="*/ 559486 h 2324100"/>
                <a:gd name="connsiteX3" fmla="*/ 7144 w 3771900"/>
                <a:gd name="connsiteY3" fmla="*/ 633686 h 2324100"/>
                <a:gd name="connsiteX4" fmla="*/ 3773710 w 3771900"/>
                <a:gd name="connsiteY4" fmla="*/ 2321421 h 2324100"/>
                <a:gd name="connsiteX5" fmla="*/ 3770471 w 3771900"/>
                <a:gd name="connsiteY5" fmla="*/ 1651908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1900" h="2324100">
                  <a:moveTo>
                    <a:pt x="3770471" y="1651908"/>
                  </a:moveTo>
                  <a:cubicBezTo>
                    <a:pt x="3318605" y="1380732"/>
                    <a:pt x="2548319" y="213919"/>
                    <a:pt x="2411540" y="35897"/>
                  </a:cubicBezTo>
                  <a:cubicBezTo>
                    <a:pt x="2099405" y="-85642"/>
                    <a:pt x="1609249" y="195060"/>
                    <a:pt x="976694" y="559486"/>
                  </a:cubicBezTo>
                  <a:cubicBezTo>
                    <a:pt x="388620" y="898291"/>
                    <a:pt x="51530" y="667786"/>
                    <a:pt x="7144" y="633686"/>
                  </a:cubicBezTo>
                  <a:cubicBezTo>
                    <a:pt x="793052" y="1266241"/>
                    <a:pt x="2403253" y="1964329"/>
                    <a:pt x="3773710" y="2321421"/>
                  </a:cubicBezTo>
                  <a:cubicBezTo>
                    <a:pt x="3773805" y="2144447"/>
                    <a:pt x="3770471" y="1814881"/>
                    <a:pt x="3770471" y="1651908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910F3B-3232-4E33-8A3C-C9ECA9724E12}"/>
                </a:ext>
              </a:extLst>
            </p:cNvPr>
            <p:cNvSpPr/>
            <p:nvPr/>
          </p:nvSpPr>
          <p:spPr>
            <a:xfrm>
              <a:off x="3847179" y="1294078"/>
              <a:ext cx="4114800" cy="3086100"/>
            </a:xfrm>
            <a:custGeom>
              <a:avLst/>
              <a:gdLst>
                <a:gd name="connsiteX0" fmla="*/ 4116608 w 4114800"/>
                <a:gd name="connsiteY0" fmla="*/ 7144 h 3086100"/>
                <a:gd name="connsiteX1" fmla="*/ 377379 w 4114800"/>
                <a:gd name="connsiteY1" fmla="*/ 7144 h 3086100"/>
                <a:gd name="connsiteX2" fmla="*/ 348233 w 4114800"/>
                <a:gd name="connsiteY2" fmla="*/ 2061591 h 3086100"/>
                <a:gd name="connsiteX3" fmla="*/ 353376 w 4114800"/>
                <a:gd name="connsiteY3" fmla="*/ 2065687 h 3086100"/>
                <a:gd name="connsiteX4" fmla="*/ 1322926 w 4114800"/>
                <a:gd name="connsiteY4" fmla="*/ 1991487 h 3086100"/>
                <a:gd name="connsiteX5" fmla="*/ 2757677 w 4114800"/>
                <a:gd name="connsiteY5" fmla="*/ 1467898 h 3086100"/>
                <a:gd name="connsiteX6" fmla="*/ 4116608 w 4114800"/>
                <a:gd name="connsiteY6" fmla="*/ 3083909 h 3086100"/>
                <a:gd name="connsiteX7" fmla="*/ 4116608 w 4114800"/>
                <a:gd name="connsiteY7" fmla="*/ 7144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4800" h="3086100">
                  <a:moveTo>
                    <a:pt x="4116608" y="7144"/>
                  </a:moveTo>
                  <a:lnTo>
                    <a:pt x="377379" y="7144"/>
                  </a:lnTo>
                  <a:cubicBezTo>
                    <a:pt x="377379" y="7144"/>
                    <a:pt x="-435865" y="1427893"/>
                    <a:pt x="348233" y="2061591"/>
                  </a:cubicBezTo>
                  <a:cubicBezTo>
                    <a:pt x="349852" y="2062925"/>
                    <a:pt x="351661" y="2064353"/>
                    <a:pt x="353376" y="2065687"/>
                  </a:cubicBezTo>
                  <a:cubicBezTo>
                    <a:pt x="397858" y="2099786"/>
                    <a:pt x="734852" y="2330387"/>
                    <a:pt x="1322926" y="1991487"/>
                  </a:cubicBezTo>
                  <a:cubicBezTo>
                    <a:pt x="1955481" y="1627061"/>
                    <a:pt x="2445638" y="1346359"/>
                    <a:pt x="2757677" y="1467898"/>
                  </a:cubicBezTo>
                  <a:cubicBezTo>
                    <a:pt x="2894456" y="1645920"/>
                    <a:pt x="3664838" y="2812733"/>
                    <a:pt x="4116608" y="3083909"/>
                  </a:cubicBezTo>
                  <a:cubicBezTo>
                    <a:pt x="4116608" y="2760916"/>
                    <a:pt x="4116608" y="7144"/>
                    <a:pt x="4116608" y="7144"/>
                  </a:cubicBezTo>
                </a:path>
              </a:pathLst>
            </a:custGeom>
            <a:solidFill>
              <a:srgbClr val="0075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2035" y="3502732"/>
            <a:ext cx="3558066" cy="20586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37310" y="5571206"/>
            <a:ext cx="3558066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 and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B094B5A-7617-4918-B4B1-E58924F906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pic>
        <p:nvPicPr>
          <p:cNvPr id="11" name="Image 10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71129"/>
            <a:ext cx="1110199" cy="1110199"/>
          </a:xfrm>
          <a:prstGeom prst="rect">
            <a:avLst/>
          </a:prstGeom>
        </p:spPr>
      </p:pic>
      <p:sp>
        <p:nvSpPr>
          <p:cNvPr id="12" name="Zone de texte 244">
            <a:extLst>
              <a:ext uri="{FF2B5EF4-FFF2-40B4-BE49-F238E27FC236}">
                <a16:creationId xmlns:a16="http://schemas.microsoft.com/office/drawing/2014/main" id="{D99E3153-B01A-47D3-8361-75B6C0EF31F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673320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9" y="2205319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49" y="1420989"/>
            <a:ext cx="5400000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4016" y="1420989"/>
            <a:ext cx="5400000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4016" y="2205319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85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50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50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3358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3358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4125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25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</p:spTree>
    <p:extLst>
      <p:ext uri="{BB962C8B-B14F-4D97-AF65-F5344CB8AC3E}">
        <p14:creationId xmlns:p14="http://schemas.microsoft.com/office/powerpoint/2010/main" val="157702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numbering, 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5" name="Object 1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0" y="0"/>
            <a:ext cx="919998" cy="428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10" name="Freeform 6"/>
          <p:cNvSpPr>
            <a:spLocks/>
          </p:cNvSpPr>
          <p:nvPr/>
        </p:nvSpPr>
        <p:spPr bwMode="auto">
          <a:xfrm>
            <a:off x="0" y="0"/>
            <a:ext cx="919998" cy="1146174"/>
          </a:xfrm>
          <a:custGeom>
            <a:avLst/>
            <a:gdLst/>
            <a:ahLst/>
            <a:cxnLst>
              <a:cxn ang="0">
                <a:pos x="1681" y="25"/>
              </a:cxn>
              <a:cxn ang="0">
                <a:pos x="1655" y="0"/>
              </a:cxn>
              <a:cxn ang="0">
                <a:pos x="22" y="0"/>
              </a:cxn>
              <a:cxn ang="0">
                <a:pos x="0" y="23"/>
              </a:cxn>
              <a:cxn ang="0">
                <a:pos x="0" y="2095"/>
              </a:cxn>
              <a:cxn ang="0">
                <a:pos x="336" y="2085"/>
              </a:cxn>
              <a:cxn ang="0">
                <a:pos x="682" y="2056"/>
              </a:cxn>
              <a:cxn ang="0">
                <a:pos x="897" y="2032"/>
              </a:cxn>
              <a:cxn ang="0">
                <a:pos x="1082" y="2005"/>
              </a:cxn>
              <a:cxn ang="0">
                <a:pos x="1332" y="1960"/>
              </a:cxn>
              <a:cxn ang="0">
                <a:pos x="1567" y="1911"/>
              </a:cxn>
              <a:cxn ang="0">
                <a:pos x="1680" y="1883"/>
              </a:cxn>
              <a:cxn ang="0">
                <a:pos x="1681" y="25"/>
              </a:cxn>
            </a:cxnLst>
            <a:rect l="0" t="0" r="r" b="b"/>
            <a:pathLst>
              <a:path w="1681" h="2095">
                <a:moveTo>
                  <a:pt x="1681" y="25"/>
                </a:moveTo>
                <a:cubicBezTo>
                  <a:pt x="1681" y="3"/>
                  <a:pt x="1675" y="0"/>
                  <a:pt x="1655" y="0"/>
                </a:cubicBezTo>
                <a:cubicBezTo>
                  <a:pt x="1111" y="1"/>
                  <a:pt x="567" y="1"/>
                  <a:pt x="22" y="0"/>
                </a:cubicBezTo>
                <a:cubicBezTo>
                  <a:pt x="5" y="0"/>
                  <a:pt x="0" y="3"/>
                  <a:pt x="0" y="23"/>
                </a:cubicBezTo>
                <a:cubicBezTo>
                  <a:pt x="0" y="713"/>
                  <a:pt x="0" y="1404"/>
                  <a:pt x="0" y="2095"/>
                </a:cubicBezTo>
                <a:cubicBezTo>
                  <a:pt x="112" y="2091"/>
                  <a:pt x="224" y="2088"/>
                  <a:pt x="336" y="2085"/>
                </a:cubicBezTo>
                <a:cubicBezTo>
                  <a:pt x="452" y="2081"/>
                  <a:pt x="567" y="2068"/>
                  <a:pt x="682" y="2056"/>
                </a:cubicBezTo>
                <a:cubicBezTo>
                  <a:pt x="754" y="2049"/>
                  <a:pt x="826" y="2045"/>
                  <a:pt x="897" y="2032"/>
                </a:cubicBezTo>
                <a:cubicBezTo>
                  <a:pt x="958" y="2020"/>
                  <a:pt x="1021" y="2018"/>
                  <a:pt x="1082" y="2005"/>
                </a:cubicBezTo>
                <a:cubicBezTo>
                  <a:pt x="1165" y="1989"/>
                  <a:pt x="1249" y="1977"/>
                  <a:pt x="1332" y="1960"/>
                </a:cubicBezTo>
                <a:cubicBezTo>
                  <a:pt x="1410" y="1945"/>
                  <a:pt x="1489" y="1928"/>
                  <a:pt x="1567" y="1911"/>
                </a:cubicBezTo>
                <a:cubicBezTo>
                  <a:pt x="1605" y="1904"/>
                  <a:pt x="1643" y="1895"/>
                  <a:pt x="1680" y="1883"/>
                </a:cubicBezTo>
                <a:cubicBezTo>
                  <a:pt x="1680" y="1263"/>
                  <a:pt x="1680" y="644"/>
                  <a:pt x="1681" y="2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872" y="0"/>
            <a:ext cx="10377711" cy="11049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7" y="1815351"/>
            <a:ext cx="11700000" cy="44676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974872" y="1148607"/>
            <a:ext cx="10940903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8742"/>
            <a:ext cx="914400" cy="914400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40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81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/>
        </p:nvSpPr>
        <p:spPr>
          <a:xfrm flipV="1">
            <a:off x="1" y="0"/>
            <a:ext cx="5204012" cy="3119718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5278426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916350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344097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601397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/>
        </p:nvSpPr>
        <p:spPr>
          <a:xfrm>
            <a:off x="1381192" y="1147034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41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49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3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33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169832"/>
            <a:ext cx="1110199" cy="1110199"/>
          </a:xfrm>
          <a:prstGeom prst="rect">
            <a:avLst/>
          </a:prstGeom>
        </p:spPr>
      </p:pic>
      <p:sp>
        <p:nvSpPr>
          <p:cNvPr id="10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1321832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92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35" userDrawn="1">
          <p15:clr>
            <a:srgbClr val="FBAE40"/>
          </p15:clr>
        </p15:guide>
        <p15:guide id="5" pos="257" userDrawn="1">
          <p15:clr>
            <a:srgbClr val="FBAE40"/>
          </p15:clr>
        </p15:guide>
        <p15:guide id="6" pos="3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ags" Target="../tags/tag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vmlDrawing" Target="../drawings/vmlDrawing1.v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Relationship Id="rId27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tags" Target="../tags/tag17.xml"/><Relationship Id="rId5" Type="http://schemas.openxmlformats.org/officeDocument/2006/relationships/slideLayout" Target="../slideLayouts/slideLayout26.xml"/><Relationship Id="rId10" Type="http://schemas.openxmlformats.org/officeDocument/2006/relationships/vmlDrawing" Target="../drawings/vmlDrawing16.vml"/><Relationship Id="rId4" Type="http://schemas.openxmlformats.org/officeDocument/2006/relationships/slideLayout" Target="../slideLayouts/slideLayout2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24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4109" name="Freeform 13"/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pPr algn="r"/>
              <a:t>‹N°›</a:t>
            </a:fld>
            <a:endParaRPr lang="en-US" sz="80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Capgemini 2021. All rights reserved  </a:t>
            </a:r>
            <a:r>
              <a:rPr lang="en-US" sz="700" dirty="0">
                <a:solidFill>
                  <a:schemeClr val="accent2"/>
                </a:solidFill>
              </a:rPr>
              <a:t>|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/>
        </p:nvSpPr>
        <p:spPr>
          <a:xfrm>
            <a:off x="227348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An Introduction to GEMSEO| L. Sartori | January 13</a:t>
            </a:r>
            <a:r>
              <a:rPr lang="en-US" sz="700" baseline="30000" dirty="0">
                <a:solidFill>
                  <a:schemeClr val="bg1">
                    <a:lumMod val="65000"/>
                  </a:schemeClr>
                </a:solidFill>
              </a:rPr>
              <a:t>th</a:t>
            </a: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, 2022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227348" y="1815352"/>
            <a:ext cx="11700000" cy="44662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Click to insert </a:t>
            </a:r>
            <a:r>
              <a:rPr lang="fr-FR" dirty="0" err="1"/>
              <a:t>title</a:t>
            </a:r>
            <a:endParaRPr lang="en-US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1F4250-75BE-456B-A9D8-680BA4145249}"/>
              </a:ext>
            </a:extLst>
          </p:cNvPr>
          <p:cNvGrpSpPr/>
          <p:nvPr/>
        </p:nvGrpSpPr>
        <p:grpSpPr>
          <a:xfrm>
            <a:off x="12355040" y="33161"/>
            <a:ext cx="360000" cy="1800000"/>
            <a:chOff x="12355040" y="33161"/>
            <a:chExt cx="360000" cy="180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1244FD-1856-4971-9A73-AD6DF3F42A90}"/>
                </a:ext>
              </a:extLst>
            </p:cNvPr>
            <p:cNvSpPr/>
            <p:nvPr/>
          </p:nvSpPr>
          <p:spPr>
            <a:xfrm>
              <a:off x="12355040" y="33161"/>
              <a:ext cx="360000" cy="3600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40C78-6F20-4C95-AB26-B29FEC0FF747}"/>
                </a:ext>
              </a:extLst>
            </p:cNvPr>
            <p:cNvSpPr/>
            <p:nvPr/>
          </p:nvSpPr>
          <p:spPr>
            <a:xfrm>
              <a:off x="12355040" y="393161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ED4E7D-39CE-49AE-9D4C-16EA940CBE5F}"/>
                </a:ext>
              </a:extLst>
            </p:cNvPr>
            <p:cNvSpPr/>
            <p:nvPr/>
          </p:nvSpPr>
          <p:spPr>
            <a:xfrm>
              <a:off x="12355040" y="753161"/>
              <a:ext cx="360000" cy="360000"/>
            </a:xfrm>
            <a:prstGeom prst="rect">
              <a:avLst/>
            </a:prstGeom>
            <a:solidFill>
              <a:srgbClr val="2B0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2DC803-B0F7-4D0E-81CA-9DDCB14FA42C}"/>
                </a:ext>
              </a:extLst>
            </p:cNvPr>
            <p:cNvSpPr/>
            <p:nvPr/>
          </p:nvSpPr>
          <p:spPr>
            <a:xfrm>
              <a:off x="12355040" y="1113161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C5671A-353B-4887-BEEF-56CEFAE8D83D}"/>
                </a:ext>
              </a:extLst>
            </p:cNvPr>
            <p:cNvSpPr/>
            <p:nvPr/>
          </p:nvSpPr>
          <p:spPr>
            <a:xfrm>
              <a:off x="12355040" y="1473161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C6ACEFF-8651-4C08-BAF6-3BFAE6473DAF}"/>
              </a:ext>
            </a:extLst>
          </p:cNvPr>
          <p:cNvGrpSpPr/>
          <p:nvPr/>
        </p:nvGrpSpPr>
        <p:grpSpPr>
          <a:xfrm>
            <a:off x="12355040" y="1954479"/>
            <a:ext cx="360000" cy="4875772"/>
            <a:chOff x="12355040" y="1954479"/>
            <a:chExt cx="360000" cy="48757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7E2B2B-AB85-4173-AB1F-61084925AA83}"/>
                </a:ext>
              </a:extLst>
            </p:cNvPr>
            <p:cNvSpPr/>
            <p:nvPr/>
          </p:nvSpPr>
          <p:spPr>
            <a:xfrm>
              <a:off x="12355040" y="1954479"/>
              <a:ext cx="360000" cy="360000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DEBD8A-CA0B-4D62-9426-DFB2D4742184}"/>
                </a:ext>
              </a:extLst>
            </p:cNvPr>
            <p:cNvSpPr/>
            <p:nvPr/>
          </p:nvSpPr>
          <p:spPr>
            <a:xfrm>
              <a:off x="12355040" y="2301846"/>
              <a:ext cx="360000" cy="360000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515214-3AFD-4A2B-95C5-2FDFF59A1BE2}"/>
                </a:ext>
              </a:extLst>
            </p:cNvPr>
            <p:cNvSpPr/>
            <p:nvPr/>
          </p:nvSpPr>
          <p:spPr>
            <a:xfrm>
              <a:off x="12355040" y="5080782"/>
              <a:ext cx="360000" cy="360000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74829A-E5EF-4140-B9ED-AC7745AB028D}"/>
                </a:ext>
              </a:extLst>
            </p:cNvPr>
            <p:cNvSpPr/>
            <p:nvPr/>
          </p:nvSpPr>
          <p:spPr>
            <a:xfrm>
              <a:off x="12355040" y="6470251"/>
              <a:ext cx="360000" cy="360000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9B3FCE-0262-45FE-BE39-9459C5BC7FEE}"/>
                </a:ext>
              </a:extLst>
            </p:cNvPr>
            <p:cNvSpPr/>
            <p:nvPr/>
          </p:nvSpPr>
          <p:spPr>
            <a:xfrm>
              <a:off x="12355040" y="4038681"/>
              <a:ext cx="360000" cy="360000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D692DE-D6DE-4022-9F2F-5F8C1403E4D0}"/>
                </a:ext>
              </a:extLst>
            </p:cNvPr>
            <p:cNvSpPr/>
            <p:nvPr/>
          </p:nvSpPr>
          <p:spPr>
            <a:xfrm>
              <a:off x="12355040" y="4733415"/>
              <a:ext cx="360000" cy="360000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EEF2F0-E01D-4851-96E7-30214EC78A3B}"/>
                </a:ext>
              </a:extLst>
            </p:cNvPr>
            <p:cNvSpPr/>
            <p:nvPr/>
          </p:nvSpPr>
          <p:spPr>
            <a:xfrm>
              <a:off x="12355040" y="3691314"/>
              <a:ext cx="360000" cy="360000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8B1DDD-74B0-4453-A996-5BA8693FF545}"/>
                </a:ext>
              </a:extLst>
            </p:cNvPr>
            <p:cNvSpPr/>
            <p:nvPr/>
          </p:nvSpPr>
          <p:spPr>
            <a:xfrm>
              <a:off x="12355040" y="2649213"/>
              <a:ext cx="360000" cy="360000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09D5E9-1B2A-4D30-A4DD-47B7C9BBCEDC}"/>
                </a:ext>
              </a:extLst>
            </p:cNvPr>
            <p:cNvSpPr/>
            <p:nvPr/>
          </p:nvSpPr>
          <p:spPr>
            <a:xfrm>
              <a:off x="12355040" y="2996580"/>
              <a:ext cx="360000" cy="360000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5FF3A0-94CA-40BA-AF81-B777FF5FD489}"/>
                </a:ext>
              </a:extLst>
            </p:cNvPr>
            <p:cNvSpPr/>
            <p:nvPr/>
          </p:nvSpPr>
          <p:spPr>
            <a:xfrm>
              <a:off x="12355040" y="3343947"/>
              <a:ext cx="360000" cy="360000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83F12C-5135-43B7-B1D8-A0A72DB85AED}"/>
                </a:ext>
              </a:extLst>
            </p:cNvPr>
            <p:cNvSpPr/>
            <p:nvPr/>
          </p:nvSpPr>
          <p:spPr>
            <a:xfrm>
              <a:off x="12355040" y="6122883"/>
              <a:ext cx="360000" cy="360000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6CA1CF-2C4A-42DA-94F5-CB5E5B47F24B}"/>
                </a:ext>
              </a:extLst>
            </p:cNvPr>
            <p:cNvSpPr/>
            <p:nvPr/>
          </p:nvSpPr>
          <p:spPr>
            <a:xfrm>
              <a:off x="12355040" y="5775516"/>
              <a:ext cx="360000" cy="360000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F07AFA-8569-4B3B-854A-60B26629D96D}"/>
                </a:ext>
              </a:extLst>
            </p:cNvPr>
            <p:cNvSpPr/>
            <p:nvPr/>
          </p:nvSpPr>
          <p:spPr>
            <a:xfrm>
              <a:off x="12355040" y="5428149"/>
              <a:ext cx="360000" cy="360000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03554C-8B73-4C9A-AFFF-55D6E47A0E76}"/>
                </a:ext>
              </a:extLst>
            </p:cNvPr>
            <p:cNvSpPr/>
            <p:nvPr/>
          </p:nvSpPr>
          <p:spPr>
            <a:xfrm>
              <a:off x="12355040" y="4386048"/>
              <a:ext cx="360000" cy="360000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358A2888-6766-47AD-84A3-E0DF37D9A9C9}"/>
              </a:ext>
            </a:extLst>
          </p:cNvPr>
          <p:cNvPicPr>
            <a:picLocks noChangeAspect="1"/>
          </p:cNvPicPr>
          <p:nvPr/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611" y="195539"/>
            <a:ext cx="363600" cy="363600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2B612A8E-B9C0-4A33-BDF0-7B934FC0FA7B}"/>
              </a:ext>
            </a:extLst>
          </p:cNvPr>
          <p:cNvGrpSpPr/>
          <p:nvPr userDrawn="1"/>
        </p:nvGrpSpPr>
        <p:grpSpPr>
          <a:xfrm>
            <a:off x="12355040" y="33161"/>
            <a:ext cx="360000" cy="1800000"/>
            <a:chOff x="12355040" y="33161"/>
            <a:chExt cx="360000" cy="180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759ABE2-EA66-4C96-A730-7AE70F160C4A}"/>
                </a:ext>
              </a:extLst>
            </p:cNvPr>
            <p:cNvSpPr/>
            <p:nvPr userDrawn="1"/>
          </p:nvSpPr>
          <p:spPr>
            <a:xfrm>
              <a:off x="12355040" y="33161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575D8E-DADC-4A93-90E1-700FFEEB7476}"/>
                </a:ext>
              </a:extLst>
            </p:cNvPr>
            <p:cNvSpPr/>
            <p:nvPr userDrawn="1"/>
          </p:nvSpPr>
          <p:spPr>
            <a:xfrm>
              <a:off x="12355040" y="393161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7A0406-0F4B-4D43-9CEA-FDE61975CF1D}"/>
                </a:ext>
              </a:extLst>
            </p:cNvPr>
            <p:cNvSpPr/>
            <p:nvPr userDrawn="1"/>
          </p:nvSpPr>
          <p:spPr>
            <a:xfrm>
              <a:off x="12355040" y="753161"/>
              <a:ext cx="360000" cy="3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5ADBA43-C200-4485-A4EC-E3C6D0E787EB}"/>
                </a:ext>
              </a:extLst>
            </p:cNvPr>
            <p:cNvSpPr/>
            <p:nvPr userDrawn="1"/>
          </p:nvSpPr>
          <p:spPr>
            <a:xfrm>
              <a:off x="12355040" y="1113161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914078-BC81-4D4F-882A-303F25DADB61}"/>
                </a:ext>
              </a:extLst>
            </p:cNvPr>
            <p:cNvSpPr/>
            <p:nvPr userDrawn="1"/>
          </p:nvSpPr>
          <p:spPr>
            <a:xfrm>
              <a:off x="12355040" y="1473161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557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2" r:id="rId11"/>
    <p:sldLayoutId id="2147483880" r:id="rId12"/>
    <p:sldLayoutId id="2147483841" r:id="rId13"/>
    <p:sldLayoutId id="2147483839" r:id="rId14"/>
    <p:sldLayoutId id="2147483938" r:id="rId15"/>
    <p:sldLayoutId id="2147483927" r:id="rId16"/>
    <p:sldLayoutId id="2147483931" r:id="rId17"/>
    <p:sldLayoutId id="2147483876" r:id="rId18"/>
    <p:sldLayoutId id="2147483885" r:id="rId19"/>
    <p:sldLayoutId id="2147483877" r:id="rId20"/>
    <p:sldLayoutId id="2147483893" r:id="rId21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000" b="0" i="0" u="none" strike="noStrike" kern="1200" cap="none" spc="0" normalizeH="0" baseline="0" noProof="0" dirty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2667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4445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6223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Verdana" panose="020B0604030504040204" pitchFamily="34" charset="0"/>
        <a:buChar char="‒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812800" indent="-1905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7506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143">
          <p15:clr>
            <a:srgbClr val="F26B43"/>
          </p15:clr>
        </p15:guide>
        <p15:guide id="5" orient="horz" pos="11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9"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216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000" b="0" i="0" u="none" strike="noStrike" kern="1200" cap="none" spc="0" normalizeH="0" baseline="0" noProof="0" dirty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539750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900113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260475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1620838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5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7.png"/><Relationship Id="rId7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34.png"/><Relationship Id="rId7" Type="http://schemas.openxmlformats.org/officeDocument/2006/relationships/image" Target="../media/image311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291.png"/><Relationship Id="rId4" Type="http://schemas.openxmlformats.org/officeDocument/2006/relationships/image" Target="../media/image281.png"/><Relationship Id="rId9" Type="http://schemas.openxmlformats.org/officeDocument/2006/relationships/image" Target="../media/image33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1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etbrains.com/pycharm/" TargetMode="Externa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5" Type="http://schemas.openxmlformats.org/officeDocument/2006/relationships/image" Target="../media/image8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Relationship Id="rId1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emseo.readthedocs.io/en/stable/index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90.png"/><Relationship Id="rId7" Type="http://schemas.openxmlformats.org/officeDocument/2006/relationships/image" Target="../media/image300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0.png"/><Relationship Id="rId5" Type="http://schemas.openxmlformats.org/officeDocument/2006/relationships/image" Target="../media/image440.png"/><Relationship Id="rId4" Type="http://schemas.openxmlformats.org/officeDocument/2006/relationships/image" Target="../media/image4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8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microsoft.com/office/2007/relationships/hdphoto" Target="../media/hdphoto3.wdp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86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microsoft.com/office/2007/relationships/hdphoto" Target="../media/hdphoto3.wdp"/><Relationship Id="rId4" Type="http://schemas.openxmlformats.org/officeDocument/2006/relationships/image" Target="../media/image97.png"/></Relationships>
</file>

<file path=ppt/slides/_rels/slide6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9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11" Type="http://schemas.openxmlformats.org/officeDocument/2006/relationships/image" Target="../media/image101.png"/><Relationship Id="rId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97.png"/><Relationship Id="rId9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11" Type="http://schemas.openxmlformats.org/officeDocument/2006/relationships/image" Target="../media/image102.png"/><Relationship Id="rId5" Type="http://schemas.microsoft.com/office/2007/relationships/hdphoto" Target="../media/hdphoto3.wdp"/><Relationship Id="rId10" Type="http://schemas.microsoft.com/office/2007/relationships/hdphoto" Target="../media/hdphoto1.wdp"/><Relationship Id="rId4" Type="http://schemas.openxmlformats.org/officeDocument/2006/relationships/image" Target="../media/image97.png"/><Relationship Id="rId9" Type="http://schemas.openxmlformats.org/officeDocument/2006/relationships/image" Target="../media/image8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113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://web.mit.edu/drela/Public/web/xfoi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5.gi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hyperlink" Target="https://gemseo.readthedocs.io/en/stable/examples/post_process/index.html" TargetMode="Externa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11" Type="http://schemas.openxmlformats.org/officeDocument/2006/relationships/image" Target="../media/image156.png"/><Relationship Id="rId5" Type="http://schemas.openxmlformats.org/officeDocument/2006/relationships/image" Target="../media/image151.png"/><Relationship Id="rId10" Type="http://schemas.openxmlformats.org/officeDocument/2006/relationships/image" Target="../media/image7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693464A-4C8A-423D-ADBD-B1151BF81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An introduction to GEMSEO</a:t>
            </a:r>
            <a:endParaRPr lang="en-US" sz="2400" b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A45627-AC2A-46AA-8765-92D71861F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3418" y="2709000"/>
            <a:ext cx="5297198" cy="936024"/>
          </a:xfrm>
        </p:spPr>
        <p:txBody>
          <a:bodyPr>
            <a:normAutofit/>
          </a:bodyPr>
          <a:lstStyle/>
          <a:p>
            <a:pPr algn="l"/>
            <a:r>
              <a:rPr lang="en-US" sz="1600" dirty="0"/>
              <a:t>January 13, 2022</a:t>
            </a:r>
          </a:p>
          <a:p>
            <a:pPr algn="l"/>
            <a:endParaRPr lang="en-US" sz="1600" dirty="0"/>
          </a:p>
          <a:p>
            <a:pPr algn="l"/>
            <a:r>
              <a:rPr lang="en-US" sz="2300" b="1" dirty="0"/>
              <a:t>Luca Sartori, PhD</a:t>
            </a:r>
          </a:p>
        </p:txBody>
      </p:sp>
    </p:spTree>
    <p:extLst>
      <p:ext uri="{BB962C8B-B14F-4D97-AF65-F5344CB8AC3E}">
        <p14:creationId xmlns:p14="http://schemas.microsoft.com/office/powerpoint/2010/main" val="3367994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Peculiarities:</a:t>
            </a:r>
            <a:endParaRPr lang="en-US" b="1" dirty="0"/>
          </a:p>
          <a:p>
            <a:pPr algn="l"/>
            <a:endParaRPr lang="en-US" sz="2400" dirty="0">
              <a:latin typeface="NimbusRomNo9L-Regu"/>
            </a:endParaRP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US" sz="2200" b="0" i="0" u="none" strike="noStrike" baseline="0" dirty="0"/>
              <a:t>The optimum of a system can only be found when the interactions between its disciplines are fully considered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The overall optimum is usually different form that obtained by optimizing each discipline individually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en-US" sz="2200" dirty="0"/>
              <a:t>Adopting MDO in the early stage of the design can help exploring the domain of feasibility, conducting trade-off studies etc.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multidisciplinary optimization (MDO)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45792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 discipline is a </a:t>
            </a:r>
            <a:r>
              <a:rPr lang="it-IT" i="1" dirty="0"/>
              <a:t>computational block </a:t>
            </a:r>
            <a:r>
              <a:rPr lang="it-IT" dirty="0"/>
              <a:t>that produces a set of </a:t>
            </a:r>
            <a:r>
              <a:rPr lang="it-IT" i="1" dirty="0"/>
              <a:t>outputs</a:t>
            </a:r>
            <a:r>
              <a:rPr lang="it-IT" dirty="0"/>
              <a:t> from a set of </a:t>
            </a:r>
            <a:r>
              <a:rPr lang="it-IT" i="1" dirty="0"/>
              <a:t>inputs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Outputs are computed from inputs according to a certain </a:t>
            </a:r>
            <a:r>
              <a:rPr lang="it-IT" i="1" dirty="0"/>
              <a:t>model</a:t>
            </a:r>
            <a:r>
              <a:rPr lang="it-IT" dirty="0"/>
              <a:t> (analytic relations, simulations, optimization loops..)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We often use a </a:t>
            </a:r>
            <a:r>
              <a:rPr lang="it-IT" i="1" dirty="0"/>
              <a:t>functional representation </a:t>
            </a:r>
            <a:r>
              <a:rPr lang="it-IT" dirty="0"/>
              <a:t>of disciplines: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discipline</a:t>
            </a:r>
            <a:endParaRPr lang="fr-FR" dirty="0"/>
          </a:p>
        </p:txBody>
      </p:sp>
      <p:grpSp>
        <p:nvGrpSpPr>
          <p:cNvPr id="32" name="Groupe 31"/>
          <p:cNvGrpSpPr/>
          <p:nvPr/>
        </p:nvGrpSpPr>
        <p:grpSpPr>
          <a:xfrm>
            <a:off x="2038847" y="4365104"/>
            <a:ext cx="7502239" cy="2086203"/>
            <a:chOff x="1795327" y="1980265"/>
            <a:chExt cx="7502239" cy="2086203"/>
          </a:xfrm>
        </p:grpSpPr>
        <p:grpSp>
          <p:nvGrpSpPr>
            <p:cNvPr id="33" name="Groupe 32"/>
            <p:cNvGrpSpPr/>
            <p:nvPr/>
          </p:nvGrpSpPr>
          <p:grpSpPr>
            <a:xfrm>
              <a:off x="4308284" y="1980265"/>
              <a:ext cx="3965554" cy="2086203"/>
              <a:chOff x="1768284" y="799165"/>
              <a:chExt cx="3965554" cy="2086203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1768284" y="799165"/>
                <a:ext cx="2512194" cy="818147"/>
              </a:xfrm>
              <a:prstGeom prst="roundRect">
                <a:avLst/>
              </a:prstGeom>
              <a:solidFill>
                <a:srgbClr val="464B69"/>
              </a:solidFill>
              <a:ln w="25400" cap="flat" cmpd="sng" algn="ctr">
                <a:solidFill>
                  <a:srgbClr val="464B6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Discipline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298701" y="1864360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Analytical model</a:t>
                </a: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1" name="Connecteur en angle 50"/>
              <p:cNvCxnSpPr>
                <a:stCxn id="49" idx="2"/>
                <a:endCxn id="50" idx="1"/>
              </p:cNvCxnSpPr>
              <p:nvPr/>
            </p:nvCxnSpPr>
            <p:spPr>
              <a:xfrm rot="16200000" flipH="1">
                <a:off x="2973047" y="1668646"/>
                <a:ext cx="376989" cy="274320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  <p:sp>
            <p:nvSpPr>
              <p:cNvPr id="52" name="Rectangle 51"/>
              <p:cNvSpPr/>
              <p:nvPr/>
            </p:nvSpPr>
            <p:spPr>
              <a:xfrm>
                <a:off x="3298700" y="2241749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Simulation software</a:t>
                </a: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3" name="Connecteur en angle 52"/>
              <p:cNvCxnSpPr>
                <a:endCxn id="52" idx="1"/>
              </p:cNvCxnSpPr>
              <p:nvPr/>
            </p:nvCxnSpPr>
            <p:spPr>
              <a:xfrm rot="16200000" flipH="1">
                <a:off x="2865565" y="1938555"/>
                <a:ext cx="591952" cy="274317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  <p:sp>
            <p:nvSpPr>
              <p:cNvPr id="54" name="Rectangle 53"/>
              <p:cNvSpPr/>
              <p:nvPr/>
            </p:nvSpPr>
            <p:spPr>
              <a:xfrm>
                <a:off x="3301346" y="2625487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Optimization loop</a:t>
                </a: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5" name="Connecteur en angle 54"/>
              <p:cNvCxnSpPr>
                <a:endCxn id="54" idx="1"/>
              </p:cNvCxnSpPr>
              <p:nvPr/>
            </p:nvCxnSpPr>
            <p:spPr>
              <a:xfrm rot="16200000" flipH="1">
                <a:off x="2873239" y="2327321"/>
                <a:ext cx="579250" cy="276963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</p:grpSp>
        <p:grpSp>
          <p:nvGrpSpPr>
            <p:cNvPr id="34" name="Groupe 33"/>
            <p:cNvGrpSpPr/>
            <p:nvPr/>
          </p:nvGrpSpPr>
          <p:grpSpPr>
            <a:xfrm>
              <a:off x="1795327" y="2003717"/>
              <a:ext cx="2512957" cy="215444"/>
              <a:chOff x="1795327" y="2272578"/>
              <a:chExt cx="2512957" cy="215444"/>
            </a:xfrm>
          </p:grpSpPr>
          <p:cxnSp>
            <p:nvCxnSpPr>
              <p:cNvPr id="47" name="Connecteur droit avec flèche 46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8" name="ZoneTexte 47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1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1795327" y="2268206"/>
              <a:ext cx="2512957" cy="215444"/>
              <a:chOff x="1795327" y="2272578"/>
              <a:chExt cx="2512957" cy="215444"/>
            </a:xfrm>
          </p:grpSpPr>
          <p:cxnSp>
            <p:nvCxnSpPr>
              <p:cNvPr id="45" name="Connecteur droit avec flèche 44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6" name="ZoneTexte 45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2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1795327" y="2541717"/>
              <a:ext cx="2512957" cy="215444"/>
              <a:chOff x="1795327" y="2272578"/>
              <a:chExt cx="2512957" cy="215444"/>
            </a:xfrm>
          </p:grpSpPr>
          <p:cxnSp>
            <p:nvCxnSpPr>
              <p:cNvPr id="43" name="Connecteur droit avec flèche 42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4" name="ZoneTexte 43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3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6828945" y="2126828"/>
              <a:ext cx="2468621" cy="215444"/>
              <a:chOff x="8220738" y="2154912"/>
              <a:chExt cx="2468621" cy="215444"/>
            </a:xfrm>
          </p:grpSpPr>
          <p:cxnSp>
            <p:nvCxnSpPr>
              <p:cNvPr id="41" name="Connecteur droit avec flèche 40"/>
              <p:cNvCxnSpPr/>
              <p:nvPr/>
            </p:nvCxnSpPr>
            <p:spPr>
              <a:xfrm>
                <a:off x="8220738" y="2278023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2" name="ZoneTexte 41"/>
              <p:cNvSpPr txBox="1"/>
              <p:nvPr/>
            </p:nvSpPr>
            <p:spPr>
              <a:xfrm>
                <a:off x="9385886" y="2154912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1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6828945" y="2425396"/>
              <a:ext cx="2468621" cy="215444"/>
              <a:chOff x="8220738" y="2154912"/>
              <a:chExt cx="2468621" cy="215444"/>
            </a:xfrm>
          </p:grpSpPr>
          <p:cxnSp>
            <p:nvCxnSpPr>
              <p:cNvPr id="39" name="Connecteur droit avec flèche 38"/>
              <p:cNvCxnSpPr/>
              <p:nvPr/>
            </p:nvCxnSpPr>
            <p:spPr>
              <a:xfrm>
                <a:off x="8220738" y="2278023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0" name="ZoneTexte 39"/>
              <p:cNvSpPr txBox="1"/>
              <p:nvPr/>
            </p:nvSpPr>
            <p:spPr>
              <a:xfrm>
                <a:off x="9385886" y="2154912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2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994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5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:r>
                  <a:rPr lang="it-IT" i="1" dirty="0"/>
                  <a:t>coupling variable </a:t>
                </a:r>
                <a:r>
                  <a:rPr lang="it-IT" dirty="0"/>
                  <a:t>is a variable linking different disciplines</a:t>
                </a:r>
              </a:p>
              <a:p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If the coupling is mono-directional, we have a </a:t>
                </a:r>
                <a:r>
                  <a:rPr lang="it-IT" i="1" dirty="0"/>
                  <a:t>loose coupling </a:t>
                </a:r>
                <a:r>
                  <a:rPr lang="it-IT" dirty="0"/>
                  <a:t>and disciplines can be solved directly</a:t>
                </a:r>
              </a:p>
              <a:p>
                <a:endParaRPr lang="it-IT" dirty="0"/>
              </a:p>
              <a:p>
                <a:r>
                  <a:rPr lang="it-IT" b="1" dirty="0"/>
                  <a:t>[Example]: </a:t>
                </a:r>
              </a:p>
              <a:p>
                <a:pPr marL="6096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Discipline A requires two inputs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it-IT" dirty="0"/>
                  <a:t> and produces two outputs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i="1">
                            <a:latin typeface="Cambria Math" panose="02040503050406030204" pitchFamily="18" charset="0"/>
                          </a:rPr>
                          <m:t> , </m:t>
                        </m:r>
                        <m:sSubSup>
                          <m:sSubSupPr>
                            <m:ctrlPr>
                              <a:rPr lang="it-IT" i="1" smtClean="0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pPr marL="6096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Discipline B </a:t>
                </a:r>
                <a:r>
                  <a:rPr lang="fr-FR" dirty="0" err="1"/>
                  <a:t>requires</a:t>
                </a:r>
                <a:r>
                  <a:rPr lang="fr-FR" dirty="0"/>
                  <a:t> </a:t>
                </a:r>
                <a:r>
                  <a:rPr lang="fr-FR" dirty="0" err="1"/>
                  <a:t>two</a:t>
                </a:r>
                <a:r>
                  <a:rPr lang="fr-FR" dirty="0"/>
                  <a:t> inputs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it-IT" i="1" smtClean="0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dirty="0"/>
                  <a:t> and </a:t>
                </a:r>
                <a:r>
                  <a:rPr lang="fr-FR" dirty="0" err="1"/>
                  <a:t>produces</a:t>
                </a:r>
                <a:r>
                  <a:rPr lang="fr-FR" dirty="0"/>
                  <a:t> one output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  <m: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endParaRPr lang="fr-FR" dirty="0"/>
              </a:p>
              <a:p>
                <a:pPr marL="6096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it-IT" i="1" smtClean="0">
                            <a:solidFill>
                              <a:srgbClr val="0F999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it-IT" i="1">
                            <a:solidFill>
                              <a:srgbClr val="0F999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i="1">
                            <a:solidFill>
                              <a:srgbClr val="0F999C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  <m:sup>
                        <m:r>
                          <a:rPr lang="it-IT" i="1">
                            <a:solidFill>
                              <a:srgbClr val="0F999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a (loose) </a:t>
                </a:r>
                <a:r>
                  <a:rPr lang="fr-FR" dirty="0" err="1"/>
                  <a:t>coupling</a:t>
                </a:r>
                <a:endParaRPr lang="fr-FR" dirty="0"/>
              </a:p>
            </p:txBody>
          </p:sp>
        </mc:Choice>
        <mc:Fallback xmlns="">
          <p:sp>
            <p:nvSpPr>
              <p:cNvPr id="6" name="Espace réservé du text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02" t="-2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coupling variables</a:t>
            </a:r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B5774A0-2D0B-46BB-A2BD-78C77BF4B8EB}"/>
              </a:ext>
            </a:extLst>
          </p:cNvPr>
          <p:cNvGrpSpPr/>
          <p:nvPr/>
        </p:nvGrpSpPr>
        <p:grpSpPr>
          <a:xfrm>
            <a:off x="983432" y="5672493"/>
            <a:ext cx="4053290" cy="600647"/>
            <a:chOff x="695400" y="5410796"/>
            <a:chExt cx="4053290" cy="600647"/>
          </a:xfrm>
        </p:grpSpPr>
        <p:sp>
          <p:nvSpPr>
            <p:cNvPr id="77" name="Rectangle à coins arrondis 48">
              <a:extLst>
                <a:ext uri="{FF2B5EF4-FFF2-40B4-BE49-F238E27FC236}">
                  <a16:creationId xmlns:a16="http://schemas.microsoft.com/office/drawing/2014/main" id="{242CB8A6-418C-4D7A-A11D-677C38B3CF6A}"/>
                </a:ext>
              </a:extLst>
            </p:cNvPr>
            <p:cNvSpPr/>
            <p:nvPr/>
          </p:nvSpPr>
          <p:spPr>
            <a:xfrm>
              <a:off x="1889823" y="5463405"/>
              <a:ext cx="1682799" cy="548038"/>
            </a:xfrm>
            <a:prstGeom prst="roundRect">
              <a:avLst/>
            </a:prstGeom>
            <a:solidFill>
              <a:srgbClr val="464B69"/>
            </a:solidFill>
            <a:ln w="25400" cap="flat" cmpd="sng" algn="ctr">
              <a:solidFill>
                <a:srgbClr val="464B6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kern="0" dirty="0">
                  <a:solidFill>
                    <a:srgbClr val="FFFFFF"/>
                  </a:solidFill>
                  <a:latin typeface="Arial"/>
                </a:rPr>
                <a:t>A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B266BE23-40CE-4E22-A1FF-9DA3D18056F7}"/>
                </a:ext>
              </a:extLst>
            </p:cNvPr>
            <p:cNvGrpSpPr/>
            <p:nvPr/>
          </p:nvGrpSpPr>
          <p:grpSpPr>
            <a:xfrm>
              <a:off x="695400" y="5445223"/>
              <a:ext cx="1194423" cy="250452"/>
              <a:chOff x="2525170" y="1957493"/>
              <a:chExt cx="1783114" cy="373892"/>
            </a:xfrm>
          </p:grpSpPr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6D4F71D1-7214-4A98-8FBE-5952D53716E1}"/>
                  </a:ext>
                </a:extLst>
              </p:cNvPr>
              <p:cNvCxnSpPr/>
              <p:nvPr/>
            </p:nvCxnSpPr>
            <p:spPr>
              <a:xfrm>
                <a:off x="3195586" y="2180986"/>
                <a:ext cx="111269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ZoneTexte 73">
                    <a:extLst>
                      <a:ext uri="{FF2B5EF4-FFF2-40B4-BE49-F238E27FC236}">
                        <a16:creationId xmlns:a16="http://schemas.microsoft.com/office/drawing/2014/main" id="{64D1142A-D1F0-4712-A9F3-1C8FA048E123}"/>
                      </a:ext>
                    </a:extLst>
                  </p:cNvPr>
                  <p:cNvSpPr txBox="1"/>
                  <p:nvPr/>
                </p:nvSpPr>
                <p:spPr>
                  <a:xfrm>
                    <a:off x="2525170" y="1957493"/>
                    <a:ext cx="626081" cy="37389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t-IT" sz="160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0" lang="fr-F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77B91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4" name="ZoneTexte 73">
                    <a:extLst>
                      <a:ext uri="{FF2B5EF4-FFF2-40B4-BE49-F238E27FC236}">
                        <a16:creationId xmlns:a16="http://schemas.microsoft.com/office/drawing/2014/main" id="{64D1142A-D1F0-4712-A9F3-1C8FA048E1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5170" y="1957493"/>
                    <a:ext cx="626081" cy="37389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512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41D63FA8-CD01-40ED-8A2D-6DE6DC5560D7}"/>
                </a:ext>
              </a:extLst>
            </p:cNvPr>
            <p:cNvCxnSpPr/>
            <p:nvPr/>
          </p:nvCxnSpPr>
          <p:spPr>
            <a:xfrm>
              <a:off x="3578294" y="5566420"/>
              <a:ext cx="74534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44002A98-1927-4852-951D-3FC33EEEC627}"/>
                </a:ext>
              </a:extLst>
            </p:cNvPr>
            <p:cNvCxnSpPr/>
            <p:nvPr/>
          </p:nvCxnSpPr>
          <p:spPr>
            <a:xfrm>
              <a:off x="3578294" y="5882964"/>
              <a:ext cx="74534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43EC4A82-E447-4AFC-9965-C3785A11EE1B}"/>
                </a:ext>
              </a:extLst>
            </p:cNvPr>
            <p:cNvCxnSpPr/>
            <p:nvPr/>
          </p:nvCxnSpPr>
          <p:spPr>
            <a:xfrm>
              <a:off x="1144480" y="5882964"/>
              <a:ext cx="745343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1327D4E9-EB7B-4AB8-AC7B-B79357CD53C4}"/>
                    </a:ext>
                  </a:extLst>
                </p:cNvPr>
                <p:cNvSpPr txBox="1"/>
                <p:nvPr/>
              </p:nvSpPr>
              <p:spPr>
                <a:xfrm>
                  <a:off x="695400" y="5733256"/>
                  <a:ext cx="419382" cy="2504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sz="160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1327D4E9-EB7B-4AB8-AC7B-B79357CD5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400" y="5733256"/>
                  <a:ext cx="419382" cy="250453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ZoneTexte 87">
                  <a:extLst>
                    <a:ext uri="{FF2B5EF4-FFF2-40B4-BE49-F238E27FC236}">
                      <a16:creationId xmlns:a16="http://schemas.microsoft.com/office/drawing/2014/main" id="{B055DD60-341E-4AB3-B6CF-5B5B1F229042}"/>
                    </a:ext>
                  </a:extLst>
                </p:cNvPr>
                <p:cNvSpPr txBox="1"/>
                <p:nvPr/>
              </p:nvSpPr>
              <p:spPr>
                <a:xfrm>
                  <a:off x="4329308" y="5410796"/>
                  <a:ext cx="419382" cy="2504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sz="160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88" name="ZoneTexte 87">
                  <a:extLst>
                    <a:ext uri="{FF2B5EF4-FFF2-40B4-BE49-F238E27FC236}">
                      <a16:creationId xmlns:a16="http://schemas.microsoft.com/office/drawing/2014/main" id="{B055DD60-341E-4AB3-B6CF-5B5B1F229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9308" y="5410796"/>
                  <a:ext cx="419382" cy="250452"/>
                </a:xfrm>
                <a:prstGeom prst="rect">
                  <a:avLst/>
                </a:prstGeom>
                <a:blipFill>
                  <a:blip r:embed="rId5"/>
                  <a:stretch>
                    <a:fillRect b="-268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895C44D9-7D12-45C1-A782-71DCD97B4A36}"/>
                    </a:ext>
                  </a:extLst>
                </p:cNvPr>
                <p:cNvSpPr txBox="1"/>
                <p:nvPr/>
              </p:nvSpPr>
              <p:spPr>
                <a:xfrm>
                  <a:off x="4329308" y="5722045"/>
                  <a:ext cx="419382" cy="2504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sz="1600" i="1" smtClean="0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1600" b="0" i="1" smtClean="0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895C44D9-7D12-45C1-A782-71DCD97B4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9308" y="5722045"/>
                  <a:ext cx="419382" cy="250452"/>
                </a:xfrm>
                <a:prstGeom prst="rect">
                  <a:avLst/>
                </a:prstGeom>
                <a:blipFill>
                  <a:blip r:embed="rId6"/>
                  <a:stretch>
                    <a:fillRect b="-268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540D9108-7F08-4E20-9311-0C849CFB1E14}"/>
              </a:ext>
            </a:extLst>
          </p:cNvPr>
          <p:cNvGrpSpPr/>
          <p:nvPr/>
        </p:nvGrpSpPr>
        <p:grpSpPr>
          <a:xfrm>
            <a:off x="6848978" y="5705145"/>
            <a:ext cx="4071558" cy="566220"/>
            <a:chOff x="695400" y="5445223"/>
            <a:chExt cx="4071558" cy="566220"/>
          </a:xfrm>
        </p:grpSpPr>
        <p:sp>
          <p:nvSpPr>
            <p:cNvPr id="91" name="Rectangle à coins arrondis 48">
              <a:extLst>
                <a:ext uri="{FF2B5EF4-FFF2-40B4-BE49-F238E27FC236}">
                  <a16:creationId xmlns:a16="http://schemas.microsoft.com/office/drawing/2014/main" id="{8343434F-886A-4D29-ADA5-DBEE4E803ECE}"/>
                </a:ext>
              </a:extLst>
            </p:cNvPr>
            <p:cNvSpPr/>
            <p:nvPr/>
          </p:nvSpPr>
          <p:spPr>
            <a:xfrm>
              <a:off x="1889823" y="5463405"/>
              <a:ext cx="1682799" cy="548038"/>
            </a:xfrm>
            <a:prstGeom prst="roundRect">
              <a:avLst/>
            </a:prstGeom>
            <a:solidFill>
              <a:srgbClr val="464B69"/>
            </a:solidFill>
            <a:ln w="25400" cap="flat" cmpd="sng" algn="ctr">
              <a:solidFill>
                <a:srgbClr val="464B6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kern="0" dirty="0">
                  <a:solidFill>
                    <a:srgbClr val="FFFFFF"/>
                  </a:solidFill>
                  <a:latin typeface="Arial"/>
                </a:rPr>
                <a:t>B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806D4AE1-BCBD-42D5-8482-8DED4EFC225C}"/>
                </a:ext>
              </a:extLst>
            </p:cNvPr>
            <p:cNvGrpSpPr/>
            <p:nvPr/>
          </p:nvGrpSpPr>
          <p:grpSpPr>
            <a:xfrm>
              <a:off x="695400" y="5445223"/>
              <a:ext cx="1194423" cy="250452"/>
              <a:chOff x="2525170" y="1957493"/>
              <a:chExt cx="1783114" cy="373892"/>
            </a:xfrm>
          </p:grpSpPr>
          <p:cxnSp>
            <p:nvCxnSpPr>
              <p:cNvPr id="99" name="Connecteur droit avec flèche 98">
                <a:extLst>
                  <a:ext uri="{FF2B5EF4-FFF2-40B4-BE49-F238E27FC236}">
                    <a16:creationId xmlns:a16="http://schemas.microsoft.com/office/drawing/2014/main" id="{DFAA8B8F-0782-4049-A1B8-5CCF8F9A88CC}"/>
                  </a:ext>
                </a:extLst>
              </p:cNvPr>
              <p:cNvCxnSpPr/>
              <p:nvPr/>
            </p:nvCxnSpPr>
            <p:spPr>
              <a:xfrm>
                <a:off x="3195586" y="2180986"/>
                <a:ext cx="111269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ZoneTexte 99">
                    <a:extLst>
                      <a:ext uri="{FF2B5EF4-FFF2-40B4-BE49-F238E27FC236}">
                        <a16:creationId xmlns:a16="http://schemas.microsoft.com/office/drawing/2014/main" id="{64D92B27-87DC-46A0-B831-26F3565FA4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5170" y="1957493"/>
                    <a:ext cx="626081" cy="37389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t-IT" sz="160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0" lang="fr-F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77B91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100" name="ZoneTexte 99">
                    <a:extLst>
                      <a:ext uri="{FF2B5EF4-FFF2-40B4-BE49-F238E27FC236}">
                        <a16:creationId xmlns:a16="http://schemas.microsoft.com/office/drawing/2014/main" id="{64D92B27-87DC-46A0-B831-26F3565FA4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5170" y="1957493"/>
                    <a:ext cx="626081" cy="37389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512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1647BEF5-DB26-4BAD-951C-B4D83E8F403E}"/>
                </a:ext>
              </a:extLst>
            </p:cNvPr>
            <p:cNvCxnSpPr/>
            <p:nvPr/>
          </p:nvCxnSpPr>
          <p:spPr>
            <a:xfrm>
              <a:off x="3596562" y="5737091"/>
              <a:ext cx="74534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F7747856-8545-4530-8569-6939BF0FE6A4}"/>
                </a:ext>
              </a:extLst>
            </p:cNvPr>
            <p:cNvCxnSpPr/>
            <p:nvPr/>
          </p:nvCxnSpPr>
          <p:spPr>
            <a:xfrm>
              <a:off x="1144480" y="5882964"/>
              <a:ext cx="745343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>
                  <a:extLst>
                    <a:ext uri="{FF2B5EF4-FFF2-40B4-BE49-F238E27FC236}">
                      <a16:creationId xmlns:a16="http://schemas.microsoft.com/office/drawing/2014/main" id="{9B8D457F-4741-4667-887F-3995086C3D6C}"/>
                    </a:ext>
                  </a:extLst>
                </p:cNvPr>
                <p:cNvSpPr txBox="1"/>
                <p:nvPr/>
              </p:nvSpPr>
              <p:spPr>
                <a:xfrm>
                  <a:off x="695400" y="5733256"/>
                  <a:ext cx="419382" cy="2504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sz="1600" i="1" smtClean="0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1600" b="0" i="1" smtClean="0">
                                <a:solidFill>
                                  <a:srgbClr val="0F999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96" name="ZoneTexte 95">
                  <a:extLst>
                    <a:ext uri="{FF2B5EF4-FFF2-40B4-BE49-F238E27FC236}">
                      <a16:creationId xmlns:a16="http://schemas.microsoft.com/office/drawing/2014/main" id="{9B8D457F-4741-4667-887F-3995086C3D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400" y="5733256"/>
                  <a:ext cx="419382" cy="250453"/>
                </a:xfrm>
                <a:prstGeom prst="rect">
                  <a:avLst/>
                </a:prstGeom>
                <a:blipFill>
                  <a:blip r:embed="rId8"/>
                  <a:stretch>
                    <a:fillRect b="-268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BE2BD319-1693-4EA6-BB15-B8A9081FDF05}"/>
                    </a:ext>
                  </a:extLst>
                </p:cNvPr>
                <p:cNvSpPr txBox="1"/>
                <p:nvPr/>
              </p:nvSpPr>
              <p:spPr>
                <a:xfrm>
                  <a:off x="4347576" y="5581467"/>
                  <a:ext cx="419382" cy="2504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sz="160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BE2BD319-1693-4EA6-BB15-B8A9081FD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7576" y="5581467"/>
                  <a:ext cx="419382" cy="250452"/>
                </a:xfrm>
                <a:prstGeom prst="rect">
                  <a:avLst/>
                </a:prstGeom>
                <a:blipFill>
                  <a:blip r:embed="rId9"/>
                  <a:stretch>
                    <a:fillRect b="-268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C15829A-D39B-462B-B72D-CF5A6EC4EF65}"/>
              </a:ext>
            </a:extLst>
          </p:cNvPr>
          <p:cNvCxnSpPr>
            <a:cxnSpLocks/>
          </p:cNvCxnSpPr>
          <p:nvPr/>
        </p:nvCxnSpPr>
        <p:spPr>
          <a:xfrm>
            <a:off x="4995499" y="6144661"/>
            <a:ext cx="1913466" cy="0"/>
          </a:xfrm>
          <a:prstGeom prst="straightConnector1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sp>
        <p:nvSpPr>
          <p:cNvPr id="9" name="ZoneTexte 8">
            <a:extLst>
              <a:ext uri="{FF2B5EF4-FFF2-40B4-BE49-F238E27FC236}">
                <a16:creationId xmlns:a16="http://schemas.microsoft.com/office/drawing/2014/main" id="{E795E804-A1B7-45A4-915B-7007B7C323FB}"/>
              </a:ext>
            </a:extLst>
          </p:cNvPr>
          <p:cNvSpPr txBox="1"/>
          <p:nvPr/>
        </p:nvSpPr>
        <p:spPr>
          <a:xfrm>
            <a:off x="5063549" y="6176337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0F999C"/>
                </a:solidFill>
              </a:rPr>
              <a:t>Loose coupling</a:t>
            </a:r>
            <a:endParaRPr lang="fr-FR" sz="1200" dirty="0">
              <a:solidFill>
                <a:srgbClr val="0F999C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562EDDE7-A09B-4DC8-AD37-59B0B1E756CA}"/>
              </a:ext>
            </a:extLst>
          </p:cNvPr>
          <p:cNvSpPr/>
          <p:nvPr/>
        </p:nvSpPr>
        <p:spPr>
          <a:xfrm>
            <a:off x="119336" y="3573016"/>
            <a:ext cx="11953328" cy="3024336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19180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5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/>
                  <a:t>If the coupling is multi-directional, we have a </a:t>
                </a:r>
                <a:r>
                  <a:rPr lang="it-IT" sz="2400" i="1" dirty="0"/>
                  <a:t>strong coupling </a:t>
                </a:r>
                <a:r>
                  <a:rPr lang="it-IT" sz="2400" dirty="0"/>
                  <a:t>and disciplines must be solved iteratively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r>
                  <a:rPr lang="it-IT" b="1" dirty="0"/>
                  <a:t>[Example]: </a:t>
                </a:r>
              </a:p>
              <a:p>
                <a:pPr marL="6096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Discipline A requires three inputs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it-IT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it-IT" dirty="0"/>
                  <a:t> and produces two outputs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i="1">
                            <a:latin typeface="Cambria Math" panose="02040503050406030204" pitchFamily="18" charset="0"/>
                          </a:rPr>
                          <m:t> , </m:t>
                        </m:r>
                        <m:sSubSup>
                          <m:sSubSupPr>
                            <m:ctrlPr>
                              <a:rPr lang="it-IT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pPr marL="6096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fr-FR" dirty="0"/>
                  <a:t>Discipline B </a:t>
                </a:r>
                <a:r>
                  <a:rPr lang="fr-FR" dirty="0" err="1"/>
                  <a:t>requires</a:t>
                </a:r>
                <a:r>
                  <a:rPr lang="fr-FR" dirty="0"/>
                  <a:t> </a:t>
                </a:r>
                <a:r>
                  <a:rPr lang="fr-FR" dirty="0" err="1"/>
                  <a:t>two</a:t>
                </a:r>
                <a:r>
                  <a:rPr lang="fr-FR" dirty="0"/>
                  <a:t> inputs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it-IT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dirty="0"/>
                  <a:t> and </a:t>
                </a:r>
                <a:r>
                  <a:rPr lang="fr-FR" dirty="0" err="1"/>
                  <a:t>produces</a:t>
                </a:r>
                <a:r>
                  <a:rPr lang="fr-FR" dirty="0"/>
                  <a:t> </a:t>
                </a:r>
                <a:r>
                  <a:rPr lang="it-IT" dirty="0"/>
                  <a:t>two outputs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  <m:r>
                          <a:rPr lang="it-IT" i="1">
                            <a:latin typeface="Cambria Math" panose="02040503050406030204" pitchFamily="18" charset="0"/>
                          </a:rPr>
                          <m:t> , </m:t>
                        </m:r>
                        <m:sSubSup>
                          <m:sSubSupPr>
                            <m:ctrlPr>
                              <a:rPr lang="it-IT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endParaRPr lang="fr-FR" dirty="0"/>
              </a:p>
              <a:p>
                <a:pPr marL="609600" lvl="1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it-IT" dirty="0"/>
                  <a:t>The pair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IT" i="1" smtClean="0">
                            <a:solidFill>
                              <a:srgbClr val="CB298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solidFill>
                              <a:srgbClr val="CB2980"/>
                            </a:solidFill>
                            <a:latin typeface="Cambria Math" panose="02040503050406030204" pitchFamily="18" charset="0"/>
                          </a:rPr>
                          <m:t> ,</m:t>
                        </m:r>
                        <m:sSubSup>
                          <m:sSubSupPr>
                            <m:ctrlP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i="1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</m:oMath>
                </a14:m>
                <a:r>
                  <a:rPr lang="fr-FR" dirty="0"/>
                  <a:t> forms a </a:t>
                </a:r>
                <a:r>
                  <a:rPr lang="fr-FR" dirty="0" err="1"/>
                  <a:t>strong</a:t>
                </a:r>
                <a:r>
                  <a:rPr lang="fr-FR" dirty="0"/>
                  <a:t> </a:t>
                </a:r>
                <a:r>
                  <a:rPr lang="fr-FR" dirty="0" err="1"/>
                  <a:t>coupling</a:t>
                </a:r>
                <a:endParaRPr lang="fr-FR" dirty="0"/>
              </a:p>
            </p:txBody>
          </p:sp>
        </mc:Choice>
        <mc:Fallback xmlns="">
          <p:sp>
            <p:nvSpPr>
              <p:cNvPr id="6" name="Espace réservé du text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458" t="-3005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coupling variables</a:t>
            </a:r>
            <a:endParaRPr lang="fr-FR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9B5774A0-2D0B-46BB-A2BD-78C77BF4B8EB}"/>
              </a:ext>
            </a:extLst>
          </p:cNvPr>
          <p:cNvGrpSpPr/>
          <p:nvPr/>
        </p:nvGrpSpPr>
        <p:grpSpPr>
          <a:xfrm>
            <a:off x="1127448" y="4996062"/>
            <a:ext cx="4053290" cy="864088"/>
            <a:chOff x="695400" y="5266780"/>
            <a:chExt cx="4053290" cy="864088"/>
          </a:xfrm>
        </p:grpSpPr>
        <p:sp>
          <p:nvSpPr>
            <p:cNvPr id="77" name="Rectangle à coins arrondis 48">
              <a:extLst>
                <a:ext uri="{FF2B5EF4-FFF2-40B4-BE49-F238E27FC236}">
                  <a16:creationId xmlns:a16="http://schemas.microsoft.com/office/drawing/2014/main" id="{242CB8A6-418C-4D7A-A11D-677C38B3CF6A}"/>
                </a:ext>
              </a:extLst>
            </p:cNvPr>
            <p:cNvSpPr/>
            <p:nvPr/>
          </p:nvSpPr>
          <p:spPr>
            <a:xfrm>
              <a:off x="1899729" y="5266788"/>
              <a:ext cx="1672893" cy="864080"/>
            </a:xfrm>
            <a:prstGeom prst="roundRect">
              <a:avLst/>
            </a:prstGeom>
            <a:solidFill>
              <a:srgbClr val="464B69"/>
            </a:solidFill>
            <a:ln w="25400" cap="flat" cmpd="sng" algn="ctr">
              <a:solidFill>
                <a:srgbClr val="464B6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kern="0" dirty="0">
                  <a:solidFill>
                    <a:srgbClr val="FFFFFF"/>
                  </a:solidFill>
                  <a:latin typeface="Arial"/>
                </a:rPr>
                <a:t>A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B266BE23-40CE-4E22-A1FF-9DA3D18056F7}"/>
                </a:ext>
              </a:extLst>
            </p:cNvPr>
            <p:cNvGrpSpPr/>
            <p:nvPr/>
          </p:nvGrpSpPr>
          <p:grpSpPr>
            <a:xfrm>
              <a:off x="695400" y="5266780"/>
              <a:ext cx="1194423" cy="250452"/>
              <a:chOff x="2525170" y="1691100"/>
              <a:chExt cx="1783114" cy="373892"/>
            </a:xfrm>
          </p:grpSpPr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6D4F71D1-7214-4A98-8FBE-5952D53716E1}"/>
                  </a:ext>
                </a:extLst>
              </p:cNvPr>
              <p:cNvCxnSpPr/>
              <p:nvPr/>
            </p:nvCxnSpPr>
            <p:spPr>
              <a:xfrm>
                <a:off x="3195586" y="1914593"/>
                <a:ext cx="111269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ZoneTexte 73">
                    <a:extLst>
                      <a:ext uri="{FF2B5EF4-FFF2-40B4-BE49-F238E27FC236}">
                        <a16:creationId xmlns:a16="http://schemas.microsoft.com/office/drawing/2014/main" id="{64D1142A-D1F0-4712-A9F3-1C8FA048E123}"/>
                      </a:ext>
                    </a:extLst>
                  </p:cNvPr>
                  <p:cNvSpPr txBox="1"/>
                  <p:nvPr/>
                </p:nvSpPr>
                <p:spPr>
                  <a:xfrm>
                    <a:off x="2525170" y="1691100"/>
                    <a:ext cx="626081" cy="37389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t-IT" sz="160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0" lang="fr-F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77B91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74" name="ZoneTexte 73">
                    <a:extLst>
                      <a:ext uri="{FF2B5EF4-FFF2-40B4-BE49-F238E27FC236}">
                        <a16:creationId xmlns:a16="http://schemas.microsoft.com/office/drawing/2014/main" id="{64D1142A-D1F0-4712-A9F3-1C8FA048E12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5170" y="1691100"/>
                    <a:ext cx="626081" cy="37389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9512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41D63FA8-CD01-40ED-8A2D-6DE6DC5560D7}"/>
                </a:ext>
              </a:extLst>
            </p:cNvPr>
            <p:cNvCxnSpPr/>
            <p:nvPr/>
          </p:nvCxnSpPr>
          <p:spPr>
            <a:xfrm>
              <a:off x="3578294" y="5566420"/>
              <a:ext cx="74534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44002A98-1927-4852-951D-3FC33EEEC627}"/>
                </a:ext>
              </a:extLst>
            </p:cNvPr>
            <p:cNvCxnSpPr/>
            <p:nvPr/>
          </p:nvCxnSpPr>
          <p:spPr>
            <a:xfrm>
              <a:off x="3578294" y="5882964"/>
              <a:ext cx="74534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  <p:cxnSp>
          <p:nvCxnSpPr>
            <p:cNvPr id="86" name="Connecteur droit avec flèche 85">
              <a:extLst>
                <a:ext uri="{FF2B5EF4-FFF2-40B4-BE49-F238E27FC236}">
                  <a16:creationId xmlns:a16="http://schemas.microsoft.com/office/drawing/2014/main" id="{43EC4A82-E447-4AFC-9965-C3785A11EE1B}"/>
                </a:ext>
              </a:extLst>
            </p:cNvPr>
            <p:cNvCxnSpPr/>
            <p:nvPr/>
          </p:nvCxnSpPr>
          <p:spPr>
            <a:xfrm>
              <a:off x="1144480" y="5704521"/>
              <a:ext cx="745343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1327D4E9-EB7B-4AB8-AC7B-B79357CD53C4}"/>
                    </a:ext>
                  </a:extLst>
                </p:cNvPr>
                <p:cNvSpPr txBox="1"/>
                <p:nvPr/>
              </p:nvSpPr>
              <p:spPr>
                <a:xfrm>
                  <a:off x="695400" y="5554813"/>
                  <a:ext cx="419382" cy="2504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sz="160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87" name="ZoneTexte 86">
                  <a:extLst>
                    <a:ext uri="{FF2B5EF4-FFF2-40B4-BE49-F238E27FC236}">
                      <a16:creationId xmlns:a16="http://schemas.microsoft.com/office/drawing/2014/main" id="{1327D4E9-EB7B-4AB8-AC7B-B79357CD5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400" y="5554813"/>
                  <a:ext cx="419382" cy="250453"/>
                </a:xfrm>
                <a:prstGeom prst="rect">
                  <a:avLst/>
                </a:prstGeom>
                <a:blipFill>
                  <a:blip r:embed="rId4"/>
                  <a:stretch>
                    <a:fillRect b="-19512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ZoneTexte 87">
                  <a:extLst>
                    <a:ext uri="{FF2B5EF4-FFF2-40B4-BE49-F238E27FC236}">
                      <a16:creationId xmlns:a16="http://schemas.microsoft.com/office/drawing/2014/main" id="{B055DD60-341E-4AB3-B6CF-5B5B1F229042}"/>
                    </a:ext>
                  </a:extLst>
                </p:cNvPr>
                <p:cNvSpPr txBox="1"/>
                <p:nvPr/>
              </p:nvSpPr>
              <p:spPr>
                <a:xfrm>
                  <a:off x="4329308" y="5410796"/>
                  <a:ext cx="419382" cy="2504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sz="160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88" name="ZoneTexte 87">
                  <a:extLst>
                    <a:ext uri="{FF2B5EF4-FFF2-40B4-BE49-F238E27FC236}">
                      <a16:creationId xmlns:a16="http://schemas.microsoft.com/office/drawing/2014/main" id="{B055DD60-341E-4AB3-B6CF-5B5B1F2290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9308" y="5410796"/>
                  <a:ext cx="419382" cy="250452"/>
                </a:xfrm>
                <a:prstGeom prst="rect">
                  <a:avLst/>
                </a:prstGeom>
                <a:blipFill>
                  <a:blip r:embed="rId5"/>
                  <a:stretch>
                    <a:fillRect b="-268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895C44D9-7D12-45C1-A782-71DCD97B4A36}"/>
                    </a:ext>
                  </a:extLst>
                </p:cNvPr>
                <p:cNvSpPr txBox="1"/>
                <p:nvPr/>
              </p:nvSpPr>
              <p:spPr>
                <a:xfrm>
                  <a:off x="4329308" y="5722045"/>
                  <a:ext cx="419382" cy="2504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sz="160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16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B2980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89" name="ZoneTexte 88">
                  <a:extLst>
                    <a:ext uri="{FF2B5EF4-FFF2-40B4-BE49-F238E27FC236}">
                      <a16:creationId xmlns:a16="http://schemas.microsoft.com/office/drawing/2014/main" id="{895C44D9-7D12-45C1-A782-71DCD97B4A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9308" y="5722045"/>
                  <a:ext cx="419382" cy="250452"/>
                </a:xfrm>
                <a:prstGeom prst="rect">
                  <a:avLst/>
                </a:prstGeom>
                <a:blipFill>
                  <a:blip r:embed="rId6"/>
                  <a:stretch>
                    <a:fillRect b="-268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540D9108-7F08-4E20-9311-0C849CFB1E14}"/>
              </a:ext>
            </a:extLst>
          </p:cNvPr>
          <p:cNvGrpSpPr/>
          <p:nvPr/>
        </p:nvGrpSpPr>
        <p:grpSpPr>
          <a:xfrm>
            <a:off x="6992994" y="5166366"/>
            <a:ext cx="4071558" cy="572584"/>
            <a:chOff x="695400" y="5438859"/>
            <a:chExt cx="4071558" cy="572584"/>
          </a:xfrm>
        </p:grpSpPr>
        <p:sp>
          <p:nvSpPr>
            <p:cNvPr id="91" name="Rectangle à coins arrondis 48">
              <a:extLst>
                <a:ext uri="{FF2B5EF4-FFF2-40B4-BE49-F238E27FC236}">
                  <a16:creationId xmlns:a16="http://schemas.microsoft.com/office/drawing/2014/main" id="{8343434F-886A-4D29-ADA5-DBEE4E803ECE}"/>
                </a:ext>
              </a:extLst>
            </p:cNvPr>
            <p:cNvSpPr/>
            <p:nvPr/>
          </p:nvSpPr>
          <p:spPr>
            <a:xfrm>
              <a:off x="1889823" y="5463405"/>
              <a:ext cx="1682799" cy="548038"/>
            </a:xfrm>
            <a:prstGeom prst="roundRect">
              <a:avLst/>
            </a:prstGeom>
            <a:solidFill>
              <a:srgbClr val="464B69"/>
            </a:solidFill>
            <a:ln w="25400" cap="flat" cmpd="sng" algn="ctr">
              <a:solidFill>
                <a:srgbClr val="464B6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it-IT" kern="0" dirty="0">
                  <a:solidFill>
                    <a:srgbClr val="FFFFFF"/>
                  </a:solidFill>
                  <a:latin typeface="Arial"/>
                </a:rPr>
                <a:t>B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92" name="Groupe 91">
              <a:extLst>
                <a:ext uri="{FF2B5EF4-FFF2-40B4-BE49-F238E27FC236}">
                  <a16:creationId xmlns:a16="http://schemas.microsoft.com/office/drawing/2014/main" id="{806D4AE1-BCBD-42D5-8482-8DED4EFC225C}"/>
                </a:ext>
              </a:extLst>
            </p:cNvPr>
            <p:cNvGrpSpPr/>
            <p:nvPr/>
          </p:nvGrpSpPr>
          <p:grpSpPr>
            <a:xfrm>
              <a:off x="695400" y="5445223"/>
              <a:ext cx="1194423" cy="250452"/>
              <a:chOff x="2525170" y="1957493"/>
              <a:chExt cx="1783114" cy="373892"/>
            </a:xfrm>
          </p:grpSpPr>
          <p:cxnSp>
            <p:nvCxnSpPr>
              <p:cNvPr id="99" name="Connecteur droit avec flèche 98">
                <a:extLst>
                  <a:ext uri="{FF2B5EF4-FFF2-40B4-BE49-F238E27FC236}">
                    <a16:creationId xmlns:a16="http://schemas.microsoft.com/office/drawing/2014/main" id="{DFAA8B8F-0782-4049-A1B8-5CCF8F9A88CC}"/>
                  </a:ext>
                </a:extLst>
              </p:cNvPr>
              <p:cNvCxnSpPr/>
              <p:nvPr/>
            </p:nvCxnSpPr>
            <p:spPr>
              <a:xfrm>
                <a:off x="3195586" y="2180986"/>
                <a:ext cx="111269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0" name="ZoneTexte 99">
                    <a:extLst>
                      <a:ext uri="{FF2B5EF4-FFF2-40B4-BE49-F238E27FC236}">
                        <a16:creationId xmlns:a16="http://schemas.microsoft.com/office/drawing/2014/main" id="{64D92B27-87DC-46A0-B831-26F3565FA4E5}"/>
                      </a:ext>
                    </a:extLst>
                  </p:cNvPr>
                  <p:cNvSpPr txBox="1"/>
                  <p:nvPr/>
                </p:nvSpPr>
                <p:spPr>
                  <a:xfrm>
                    <a:off x="2525170" y="1957493"/>
                    <a:ext cx="626081" cy="37389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Sup>
                            <m:sSubSupPr>
                              <m:ctrlPr>
                                <a:rPr lang="it-IT" sz="160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  <m:sup>
                              <m:r>
                                <a:rPr lang="it-IT" sz="1600" b="0" i="1" smtClean="0">
                                  <a:solidFill>
                                    <a:srgbClr val="777B9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oMath>
                      </m:oMathPara>
                    </a14:m>
                    <a:endParaRPr kumimoji="0" lang="fr-FR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77B91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100" name="ZoneTexte 99">
                    <a:extLst>
                      <a:ext uri="{FF2B5EF4-FFF2-40B4-BE49-F238E27FC236}">
                        <a16:creationId xmlns:a16="http://schemas.microsoft.com/office/drawing/2014/main" id="{64D92B27-87DC-46A0-B831-26F3565FA4E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25170" y="1957493"/>
                    <a:ext cx="626081" cy="37389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19512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93" name="Connecteur droit avec flèche 92">
              <a:extLst>
                <a:ext uri="{FF2B5EF4-FFF2-40B4-BE49-F238E27FC236}">
                  <a16:creationId xmlns:a16="http://schemas.microsoft.com/office/drawing/2014/main" id="{1647BEF5-DB26-4BAD-951C-B4D83E8F403E}"/>
                </a:ext>
              </a:extLst>
            </p:cNvPr>
            <p:cNvCxnSpPr/>
            <p:nvPr/>
          </p:nvCxnSpPr>
          <p:spPr>
            <a:xfrm>
              <a:off x="3596562" y="5594483"/>
              <a:ext cx="74534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p:cxnSp>
          <p:nvCxnSpPr>
            <p:cNvPr id="95" name="Connecteur droit avec flèche 94">
              <a:extLst>
                <a:ext uri="{FF2B5EF4-FFF2-40B4-BE49-F238E27FC236}">
                  <a16:creationId xmlns:a16="http://schemas.microsoft.com/office/drawing/2014/main" id="{F7747856-8545-4530-8569-6939BF0FE6A4}"/>
                </a:ext>
              </a:extLst>
            </p:cNvPr>
            <p:cNvCxnSpPr/>
            <p:nvPr/>
          </p:nvCxnSpPr>
          <p:spPr>
            <a:xfrm>
              <a:off x="1144480" y="5882964"/>
              <a:ext cx="745343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ZoneTexte 95">
                  <a:extLst>
                    <a:ext uri="{FF2B5EF4-FFF2-40B4-BE49-F238E27FC236}">
                      <a16:creationId xmlns:a16="http://schemas.microsoft.com/office/drawing/2014/main" id="{9B8D457F-4741-4667-887F-3995086C3D6C}"/>
                    </a:ext>
                  </a:extLst>
                </p:cNvPr>
                <p:cNvSpPr txBox="1"/>
                <p:nvPr/>
              </p:nvSpPr>
              <p:spPr>
                <a:xfrm>
                  <a:off x="695400" y="5733256"/>
                  <a:ext cx="419382" cy="2504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sz="160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it-IT" sz="16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B2980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96" name="ZoneTexte 95">
                  <a:extLst>
                    <a:ext uri="{FF2B5EF4-FFF2-40B4-BE49-F238E27FC236}">
                      <a16:creationId xmlns:a16="http://schemas.microsoft.com/office/drawing/2014/main" id="{9B8D457F-4741-4667-887F-3995086C3D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400" y="5733256"/>
                  <a:ext cx="419382" cy="250453"/>
                </a:xfrm>
                <a:prstGeom prst="rect">
                  <a:avLst/>
                </a:prstGeom>
                <a:blipFill>
                  <a:blip r:embed="rId8"/>
                  <a:stretch>
                    <a:fillRect b="-268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BE2BD319-1693-4EA6-BB15-B8A9081FDF05}"/>
                    </a:ext>
                  </a:extLst>
                </p:cNvPr>
                <p:cNvSpPr txBox="1"/>
                <p:nvPr/>
              </p:nvSpPr>
              <p:spPr>
                <a:xfrm>
                  <a:off x="4347576" y="5438859"/>
                  <a:ext cx="419382" cy="25045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it-IT" sz="160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it-IT" sz="1600" b="0" i="1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bSup>
                      </m:oMath>
                    </m:oMathPara>
                  </a14:m>
                  <a:endParaRPr kumimoji="0" lang="fr-FR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BE2BD319-1693-4EA6-BB15-B8A9081FDF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7576" y="5438859"/>
                  <a:ext cx="419382" cy="250452"/>
                </a:xfrm>
                <a:prstGeom prst="rect">
                  <a:avLst/>
                </a:prstGeom>
                <a:blipFill>
                  <a:blip r:embed="rId9"/>
                  <a:stretch>
                    <a:fillRect b="-2682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C15829A-D39B-462B-B72D-CF5A6EC4EF65}"/>
              </a:ext>
            </a:extLst>
          </p:cNvPr>
          <p:cNvCxnSpPr>
            <a:cxnSpLocks/>
          </p:cNvCxnSpPr>
          <p:nvPr/>
        </p:nvCxnSpPr>
        <p:spPr>
          <a:xfrm>
            <a:off x="5139515" y="5612246"/>
            <a:ext cx="1913466" cy="0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8926014-78D6-4204-9048-47B105A3B103}"/>
              </a:ext>
            </a:extLst>
          </p:cNvPr>
          <p:cNvCxnSpPr/>
          <p:nvPr/>
        </p:nvCxnSpPr>
        <p:spPr>
          <a:xfrm>
            <a:off x="1586521" y="5725546"/>
            <a:ext cx="745343" cy="0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FE11BF2D-176E-4DB1-99F8-DB1DBBDEF63C}"/>
                  </a:ext>
                </a:extLst>
              </p:cNvPr>
              <p:cNvSpPr txBox="1"/>
              <p:nvPr/>
            </p:nvSpPr>
            <p:spPr>
              <a:xfrm>
                <a:off x="1137441" y="5575838"/>
                <a:ext cx="419382" cy="250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60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it-IT" sz="16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CB2980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FE11BF2D-176E-4DB1-99F8-DB1DBBDEF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441" y="5575838"/>
                <a:ext cx="419382" cy="250966"/>
              </a:xfrm>
              <a:prstGeom prst="rect">
                <a:avLst/>
              </a:prstGeom>
              <a:blipFill>
                <a:blip r:embed="rId10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D502CD5C-D040-4DF7-8E9C-E5123EEA8689}"/>
              </a:ext>
            </a:extLst>
          </p:cNvPr>
          <p:cNvCxnSpPr/>
          <p:nvPr/>
        </p:nvCxnSpPr>
        <p:spPr>
          <a:xfrm>
            <a:off x="9894156" y="5611550"/>
            <a:ext cx="745342" cy="0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CCE555A-564F-4173-9BF0-04E8330B2DB1}"/>
                  </a:ext>
                </a:extLst>
              </p:cNvPr>
              <p:cNvSpPr txBox="1"/>
              <p:nvPr/>
            </p:nvSpPr>
            <p:spPr>
              <a:xfrm>
                <a:off x="10645170" y="5455926"/>
                <a:ext cx="419382" cy="250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sz="160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16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6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it-IT" sz="16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29" name="ZoneTexte 28">
                <a:extLst>
                  <a:ext uri="{FF2B5EF4-FFF2-40B4-BE49-F238E27FC236}">
                    <a16:creationId xmlns:a16="http://schemas.microsoft.com/office/drawing/2014/main" id="{CCCE555A-564F-4173-9BF0-04E8330B2D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5170" y="5455926"/>
                <a:ext cx="419382" cy="250452"/>
              </a:xfrm>
              <a:prstGeom prst="rect">
                <a:avLst/>
              </a:prstGeom>
              <a:blipFill>
                <a:blip r:embed="rId11"/>
                <a:stretch>
                  <a:fillRect b="-2682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cteur : en angle 3">
            <a:extLst>
              <a:ext uri="{FF2B5EF4-FFF2-40B4-BE49-F238E27FC236}">
                <a16:creationId xmlns:a16="http://schemas.microsoft.com/office/drawing/2014/main" id="{A113C83E-6A1E-4A18-B4C6-F7DDD859C1A5}"/>
              </a:ext>
            </a:extLst>
          </p:cNvPr>
          <p:cNvCxnSpPr>
            <a:stCxn id="29" idx="3"/>
            <a:endCxn id="27" idx="1"/>
          </p:cNvCxnSpPr>
          <p:nvPr/>
        </p:nvCxnSpPr>
        <p:spPr>
          <a:xfrm flipH="1">
            <a:off x="1137441" y="5581152"/>
            <a:ext cx="9927111" cy="120169"/>
          </a:xfrm>
          <a:prstGeom prst="bentConnector5">
            <a:avLst>
              <a:gd name="adj1" fmla="val -4048"/>
              <a:gd name="adj2" fmla="val 731065"/>
              <a:gd name="adj3" fmla="val 104555"/>
            </a:avLst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sp>
        <p:nvSpPr>
          <p:cNvPr id="34" name="ZoneTexte 33">
            <a:extLst>
              <a:ext uri="{FF2B5EF4-FFF2-40B4-BE49-F238E27FC236}">
                <a16:creationId xmlns:a16="http://schemas.microsoft.com/office/drawing/2014/main" id="{39FB93E3-01E2-4F3E-B0A4-CFC15F2353C3}"/>
              </a:ext>
            </a:extLst>
          </p:cNvPr>
          <p:cNvSpPr txBox="1"/>
          <p:nvPr/>
        </p:nvSpPr>
        <p:spPr>
          <a:xfrm>
            <a:off x="5258385" y="6176337"/>
            <a:ext cx="17281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rgbClr val="CB2980"/>
                </a:solidFill>
              </a:rPr>
              <a:t>Strong coupling</a:t>
            </a:r>
            <a:endParaRPr lang="fr-FR" sz="1200" dirty="0">
              <a:solidFill>
                <a:srgbClr val="CB298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71D592D-DE01-49C6-9D45-9328D02C60BF}"/>
              </a:ext>
            </a:extLst>
          </p:cNvPr>
          <p:cNvSpPr/>
          <p:nvPr/>
        </p:nvSpPr>
        <p:spPr>
          <a:xfrm>
            <a:off x="119336" y="2780928"/>
            <a:ext cx="11953328" cy="388843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646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13256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 wrapper is piece of code that acts as an </a:t>
            </a:r>
            <a:r>
              <a:rPr lang="it-IT" i="1" dirty="0"/>
              <a:t>interface</a:t>
            </a:r>
            <a:r>
              <a:rPr lang="it-IT" dirty="0"/>
              <a:t> between GEMSEO and the discipline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It makes sure they exchange informations properly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discipline wrapper</a:t>
            </a:r>
            <a:endParaRPr lang="fr-FR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62F7408-CD89-4935-BE2B-815AC6F3A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1986" y="3196152"/>
            <a:ext cx="8128238" cy="3670481"/>
          </a:xfrm>
          <a:prstGeom prst="rect">
            <a:avLst/>
          </a:prstGeom>
        </p:spPr>
      </p:pic>
      <p:sp>
        <p:nvSpPr>
          <p:cNvPr id="92" name="Espace réservé du texte 5">
            <a:extLst>
              <a:ext uri="{FF2B5EF4-FFF2-40B4-BE49-F238E27FC236}">
                <a16:creationId xmlns:a16="http://schemas.microsoft.com/office/drawing/2014/main" id="{EBA9BDB2-D5A1-4FD8-9938-5F934A578B44}"/>
              </a:ext>
            </a:extLst>
          </p:cNvPr>
          <p:cNvSpPr txBox="1">
            <a:spLocks/>
          </p:cNvSpPr>
          <p:nvPr/>
        </p:nvSpPr>
        <p:spPr>
          <a:xfrm>
            <a:off x="227348" y="3255513"/>
            <a:ext cx="3429046" cy="74955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b="1" dirty="0"/>
              <a:t>[Example]: </a:t>
            </a:r>
          </a:p>
          <a:p>
            <a:r>
              <a:rPr lang="it-IT" sz="1800" dirty="0"/>
              <a:t>Generic discipline wrapper</a:t>
            </a:r>
            <a:endParaRPr lang="fr-FR" sz="1800" dirty="0"/>
          </a:p>
        </p:txBody>
      </p:sp>
    </p:spTree>
    <p:extLst>
      <p:ext uri="{BB962C8B-B14F-4D97-AF65-F5344CB8AC3E}">
        <p14:creationId xmlns:p14="http://schemas.microsoft.com/office/powerpoint/2010/main" val="1633016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10">
            <a:extLst>
              <a:ext uri="{FF2B5EF4-FFF2-40B4-BE49-F238E27FC236}">
                <a16:creationId xmlns:a16="http://schemas.microsoft.com/office/drawing/2014/main" id="{FFA32CF7-D7C2-459B-B84E-2F74AE69AED7}"/>
              </a:ext>
            </a:extLst>
          </p:cNvPr>
          <p:cNvSpPr/>
          <p:nvPr/>
        </p:nvSpPr>
        <p:spPr>
          <a:xfrm>
            <a:off x="2647950" y="2924945"/>
            <a:ext cx="7768530" cy="2952328"/>
          </a:xfrm>
          <a:prstGeom prst="roundRect">
            <a:avLst>
              <a:gd name="adj" fmla="val 10809"/>
            </a:avLst>
          </a:prstGeom>
          <a:solidFill>
            <a:srgbClr val="0059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Discipline wrapper</a:t>
            </a:r>
            <a:endParaRPr lang="fr-FR" dirty="0"/>
          </a:p>
        </p:txBody>
      </p:sp>
      <p:sp>
        <p:nvSpPr>
          <p:cNvPr id="6" name="Forme libre 26">
            <a:extLst>
              <a:ext uri="{FF2B5EF4-FFF2-40B4-BE49-F238E27FC236}">
                <a16:creationId xmlns:a16="http://schemas.microsoft.com/office/drawing/2014/main" id="{5AB1C64D-49E9-4513-9BF5-8FE5ABEF7138}"/>
              </a:ext>
            </a:extLst>
          </p:cNvPr>
          <p:cNvSpPr/>
          <p:nvPr/>
        </p:nvSpPr>
        <p:spPr>
          <a:xfrm rot="10800000">
            <a:off x="911423" y="2819003"/>
            <a:ext cx="1117889" cy="3593670"/>
          </a:xfrm>
          <a:custGeom>
            <a:avLst/>
            <a:gdLst>
              <a:gd name="connsiteX0" fmla="*/ 1224136 w 1224136"/>
              <a:gd name="connsiteY0" fmla="*/ 4148233 h 4148233"/>
              <a:gd name="connsiteX1" fmla="*/ 0 w 1224136"/>
              <a:gd name="connsiteY1" fmla="*/ 4148233 h 4148233"/>
              <a:gd name="connsiteX2" fmla="*/ 0 w 1224136"/>
              <a:gd name="connsiteY2" fmla="*/ 1051889 h 4148233"/>
              <a:gd name="connsiteX3" fmla="*/ 610096 w 1224136"/>
              <a:gd name="connsiteY3" fmla="*/ 0 h 4148233"/>
              <a:gd name="connsiteX4" fmla="*/ 1220192 w 1224136"/>
              <a:gd name="connsiteY4" fmla="*/ 1051889 h 4148233"/>
              <a:gd name="connsiteX5" fmla="*/ 1224136 w 1224136"/>
              <a:gd name="connsiteY5" fmla="*/ 1051889 h 4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136" h="4148233">
                <a:moveTo>
                  <a:pt x="1224136" y="4148233"/>
                </a:moveTo>
                <a:lnTo>
                  <a:pt x="0" y="4148233"/>
                </a:lnTo>
                <a:lnTo>
                  <a:pt x="0" y="1051889"/>
                </a:lnTo>
                <a:lnTo>
                  <a:pt x="610096" y="0"/>
                </a:lnTo>
                <a:lnTo>
                  <a:pt x="1220192" y="1051889"/>
                </a:lnTo>
                <a:lnTo>
                  <a:pt x="1224136" y="1051889"/>
                </a:lnTo>
                <a:close/>
              </a:path>
            </a:pathLst>
          </a:custGeom>
          <a:solidFill>
            <a:srgbClr val="CB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EC2AC1F-6742-4EC9-9C8F-1269DFBEC043}"/>
              </a:ext>
            </a:extLst>
          </p:cNvPr>
          <p:cNvGrpSpPr/>
          <p:nvPr/>
        </p:nvGrpSpPr>
        <p:grpSpPr>
          <a:xfrm>
            <a:off x="3071664" y="3645024"/>
            <a:ext cx="6624737" cy="1325076"/>
            <a:chOff x="1795327" y="1980265"/>
            <a:chExt cx="6624737" cy="132507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3A788A68-7640-4028-A182-F1F7F74D596E}"/>
                </a:ext>
              </a:extLst>
            </p:cNvPr>
            <p:cNvGrpSpPr/>
            <p:nvPr/>
          </p:nvGrpSpPr>
          <p:grpSpPr>
            <a:xfrm>
              <a:off x="4308284" y="1980265"/>
              <a:ext cx="3962909" cy="1325076"/>
              <a:chOff x="1768284" y="799165"/>
              <a:chExt cx="3962909" cy="1325076"/>
            </a:xfrm>
          </p:grpSpPr>
          <p:sp>
            <p:nvSpPr>
              <p:cNvPr id="24" name="Rectangle à coins arrondis 48">
                <a:extLst>
                  <a:ext uri="{FF2B5EF4-FFF2-40B4-BE49-F238E27FC236}">
                    <a16:creationId xmlns:a16="http://schemas.microsoft.com/office/drawing/2014/main" id="{CEEB576D-AB9C-436D-A6A7-DDE2151D3218}"/>
                  </a:ext>
                </a:extLst>
              </p:cNvPr>
              <p:cNvSpPr/>
              <p:nvPr/>
            </p:nvSpPr>
            <p:spPr>
              <a:xfrm>
                <a:off x="1768284" y="799165"/>
                <a:ext cx="2512194" cy="818147"/>
              </a:xfrm>
              <a:prstGeom prst="roundRect">
                <a:avLst/>
              </a:prstGeom>
              <a:solidFill>
                <a:srgbClr val="464B69"/>
              </a:solidFill>
              <a:ln w="25400" cap="flat" cmpd="sng" algn="ctr">
                <a:solidFill>
                  <a:srgbClr val="464B6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Discipline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30F92107-6FAD-4F36-AE45-95F3A4973521}"/>
                  </a:ext>
                </a:extLst>
              </p:cNvPr>
              <p:cNvSpPr/>
              <p:nvPr/>
            </p:nvSpPr>
            <p:spPr>
              <a:xfrm>
                <a:off x="3298701" y="1864360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400" kern="0" dirty="0">
                    <a:solidFill>
                      <a:srgbClr val="FFFFFF"/>
                    </a:solidFill>
                    <a:latin typeface="Arial"/>
                  </a:rPr>
                  <a:t>Model</a:t>
                </a: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26" name="Connecteur en angle 50">
                <a:extLst>
                  <a:ext uri="{FF2B5EF4-FFF2-40B4-BE49-F238E27FC236}">
                    <a16:creationId xmlns:a16="http://schemas.microsoft.com/office/drawing/2014/main" id="{10908703-E112-46DC-8E17-50CED4A94579}"/>
                  </a:ext>
                </a:extLst>
              </p:cNvPr>
              <p:cNvCxnSpPr>
                <a:stCxn id="24" idx="2"/>
                <a:endCxn id="25" idx="1"/>
              </p:cNvCxnSpPr>
              <p:nvPr/>
            </p:nvCxnSpPr>
            <p:spPr>
              <a:xfrm rot="16200000" flipH="1">
                <a:off x="2973047" y="1668646"/>
                <a:ext cx="376989" cy="274320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D7427F08-470A-421A-8534-CDEAC144D17F}"/>
                </a:ext>
              </a:extLst>
            </p:cNvPr>
            <p:cNvGrpSpPr/>
            <p:nvPr/>
          </p:nvGrpSpPr>
          <p:grpSpPr>
            <a:xfrm>
              <a:off x="1795327" y="2003717"/>
              <a:ext cx="2512957" cy="215444"/>
              <a:chOff x="1795327" y="2272578"/>
              <a:chExt cx="2512957" cy="215444"/>
            </a:xfrm>
          </p:grpSpPr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B28BDA4E-FAB3-4AB4-AC25-F0B8E070BE6F}"/>
                  </a:ext>
                </a:extLst>
              </p:cNvPr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17BE7C7D-2016-4AD1-8CDF-8CF729AF8817}"/>
                  </a:ext>
                </a:extLst>
              </p:cNvPr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</a:rPr>
                  <a:t>Input 1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1FFB812B-D34A-4FDD-AD9A-BC67E4F0CD74}"/>
                </a:ext>
              </a:extLst>
            </p:cNvPr>
            <p:cNvGrpSpPr/>
            <p:nvPr/>
          </p:nvGrpSpPr>
          <p:grpSpPr>
            <a:xfrm>
              <a:off x="1795327" y="2268206"/>
              <a:ext cx="2512957" cy="215444"/>
              <a:chOff x="1795327" y="2272578"/>
              <a:chExt cx="2512957" cy="215444"/>
            </a:xfrm>
          </p:grpSpPr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68108BDD-CEFE-4089-892F-626475795A97}"/>
                  </a:ext>
                </a:extLst>
              </p:cNvPr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21" name="ZoneTexte 20">
                <a:extLst>
                  <a:ext uri="{FF2B5EF4-FFF2-40B4-BE49-F238E27FC236}">
                    <a16:creationId xmlns:a16="http://schemas.microsoft.com/office/drawing/2014/main" id="{F1D9B4C7-137F-429C-B48B-0B5F6483093D}"/>
                  </a:ext>
                </a:extLst>
              </p:cNvPr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</a:rPr>
                  <a:t>Input 2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1C2184F6-08BC-4B05-8611-7743292735CA}"/>
                </a:ext>
              </a:extLst>
            </p:cNvPr>
            <p:cNvGrpSpPr/>
            <p:nvPr/>
          </p:nvGrpSpPr>
          <p:grpSpPr>
            <a:xfrm>
              <a:off x="1795327" y="2541717"/>
              <a:ext cx="2512957" cy="215444"/>
              <a:chOff x="1795327" y="2272578"/>
              <a:chExt cx="2512957" cy="215444"/>
            </a:xfrm>
          </p:grpSpPr>
          <p:cxnSp>
            <p:nvCxnSpPr>
              <p:cNvPr id="18" name="Connecteur droit avec flèche 17">
                <a:extLst>
                  <a:ext uri="{FF2B5EF4-FFF2-40B4-BE49-F238E27FC236}">
                    <a16:creationId xmlns:a16="http://schemas.microsoft.com/office/drawing/2014/main" id="{DC056F59-5D32-42AE-A0C1-A68311121006}"/>
                  </a:ext>
                </a:extLst>
              </p:cNvPr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FBC40887-D427-400D-AE07-189AF3D3B923}"/>
                  </a:ext>
                </a:extLst>
              </p:cNvPr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</a:rPr>
                  <a:t>Input</a:t>
                </a: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 </a:t>
                </a: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</a:rPr>
                  <a:t>3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84B9F29D-D92C-42B2-8BF0-3BF20C591E0A}"/>
                </a:ext>
              </a:extLst>
            </p:cNvPr>
            <p:cNvGrpSpPr/>
            <p:nvPr/>
          </p:nvGrpSpPr>
          <p:grpSpPr>
            <a:xfrm>
              <a:off x="6828945" y="2126828"/>
              <a:ext cx="1519111" cy="215444"/>
              <a:chOff x="8220738" y="2154912"/>
              <a:chExt cx="1519111" cy="215444"/>
            </a:xfrm>
          </p:grpSpPr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0E320B02-CCA7-4928-B190-DC7D7829AFD9}"/>
                  </a:ext>
                </a:extLst>
              </p:cNvPr>
              <p:cNvCxnSpPr/>
              <p:nvPr/>
            </p:nvCxnSpPr>
            <p:spPr>
              <a:xfrm>
                <a:off x="8220738" y="2278023"/>
                <a:ext cx="666185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ED739E7A-1880-4B70-A0EE-DB043107E432}"/>
                  </a:ext>
                </a:extLst>
              </p:cNvPr>
              <p:cNvSpPr txBox="1"/>
              <p:nvPr/>
            </p:nvSpPr>
            <p:spPr>
              <a:xfrm>
                <a:off x="8947761" y="2154912"/>
                <a:ext cx="79208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</a:rPr>
                  <a:t>Output 1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C04D3030-0365-4883-A344-C83CF2593A96}"/>
                </a:ext>
              </a:extLst>
            </p:cNvPr>
            <p:cNvGrpSpPr/>
            <p:nvPr/>
          </p:nvGrpSpPr>
          <p:grpSpPr>
            <a:xfrm>
              <a:off x="6828945" y="2433995"/>
              <a:ext cx="1591119" cy="215444"/>
              <a:chOff x="8220738" y="2163511"/>
              <a:chExt cx="1591119" cy="215444"/>
            </a:xfrm>
          </p:grpSpPr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E7DFD2BD-55E1-4873-A6C0-64E36BCEDD2F}"/>
                  </a:ext>
                </a:extLst>
              </p:cNvPr>
              <p:cNvCxnSpPr/>
              <p:nvPr/>
            </p:nvCxnSpPr>
            <p:spPr>
              <a:xfrm>
                <a:off x="8220738" y="2278023"/>
                <a:ext cx="67041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chemeClr val="bg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41885551-4F72-462A-8CC0-2B0C22FD8B61}"/>
                  </a:ext>
                </a:extLst>
              </p:cNvPr>
              <p:cNvSpPr txBox="1"/>
              <p:nvPr/>
            </p:nvSpPr>
            <p:spPr>
              <a:xfrm>
                <a:off x="8947761" y="2163511"/>
                <a:ext cx="8640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Arial"/>
                  </a:rPr>
                  <a:t>Output 2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cxnSp>
        <p:nvCxnSpPr>
          <p:cNvPr id="27" name="Connecteur droit avec flèche 26">
            <a:extLst>
              <a:ext uri="{FF2B5EF4-FFF2-40B4-BE49-F238E27FC236}">
                <a16:creationId xmlns:a16="http://schemas.microsoft.com/office/drawing/2014/main" id="{B11FBFAC-812E-461F-83A8-4195068E4E9E}"/>
              </a:ext>
            </a:extLst>
          </p:cNvPr>
          <p:cNvCxnSpPr/>
          <p:nvPr/>
        </p:nvCxnSpPr>
        <p:spPr>
          <a:xfrm>
            <a:off x="1470368" y="2560273"/>
            <a:ext cx="0" cy="4104456"/>
          </a:xfrm>
          <a:prstGeom prst="straightConnector1">
            <a:avLst/>
          </a:prstGeom>
          <a:noFill/>
          <a:ln w="38100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sp>
        <p:nvSpPr>
          <p:cNvPr id="28" name="ZoneTexte 27">
            <a:extLst>
              <a:ext uri="{FF2B5EF4-FFF2-40B4-BE49-F238E27FC236}">
                <a16:creationId xmlns:a16="http://schemas.microsoft.com/office/drawing/2014/main" id="{C25C6370-39BA-4E26-8CEC-819E4ACD53E5}"/>
              </a:ext>
            </a:extLst>
          </p:cNvPr>
          <p:cNvSpPr txBox="1"/>
          <p:nvPr/>
        </p:nvSpPr>
        <p:spPr>
          <a:xfrm rot="16200000">
            <a:off x="488785" y="4039522"/>
            <a:ext cx="14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GEMSEO</a:t>
            </a:r>
            <a:endParaRPr lang="fr-FR" dirty="0"/>
          </a:p>
        </p:txBody>
      </p:sp>
      <p:sp>
        <p:nvSpPr>
          <p:cNvPr id="29" name="Ellipse 28">
            <a:extLst>
              <a:ext uri="{FF2B5EF4-FFF2-40B4-BE49-F238E27FC236}">
                <a16:creationId xmlns:a16="http://schemas.microsoft.com/office/drawing/2014/main" id="{8DDE65E1-A816-409C-9B4D-1E9D5452F0C7}"/>
              </a:ext>
            </a:extLst>
          </p:cNvPr>
          <p:cNvSpPr/>
          <p:nvPr/>
        </p:nvSpPr>
        <p:spPr>
          <a:xfrm>
            <a:off x="2539020" y="3658874"/>
            <a:ext cx="217859" cy="21602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ABF6F34B-33CA-4220-82E0-8B2AB63CDB10}"/>
              </a:ext>
            </a:extLst>
          </p:cNvPr>
          <p:cNvCxnSpPr>
            <a:endCxn id="29" idx="2"/>
          </p:cNvCxnSpPr>
          <p:nvPr/>
        </p:nvCxnSpPr>
        <p:spPr>
          <a:xfrm>
            <a:off x="1463040" y="3766886"/>
            <a:ext cx="1075980" cy="0"/>
          </a:xfrm>
          <a:prstGeom prst="straightConnector1">
            <a:avLst/>
          </a:prstGeom>
          <a:noFill/>
          <a:ln w="38100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cxnSp>
        <p:nvCxnSpPr>
          <p:cNvPr id="31" name="Connecteur en angle 60">
            <a:extLst>
              <a:ext uri="{FF2B5EF4-FFF2-40B4-BE49-F238E27FC236}">
                <a16:creationId xmlns:a16="http://schemas.microsoft.com/office/drawing/2014/main" id="{2E83F041-7A5C-4179-90C7-975411979358}"/>
              </a:ext>
            </a:extLst>
          </p:cNvPr>
          <p:cNvCxnSpPr>
            <a:stCxn id="29" idx="6"/>
          </p:cNvCxnSpPr>
          <p:nvPr/>
        </p:nvCxnSpPr>
        <p:spPr>
          <a:xfrm>
            <a:off x="2756879" y="3766886"/>
            <a:ext cx="1006554" cy="275616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45650837-30FA-4C37-BD66-07CCEDDD622C}"/>
              </a:ext>
            </a:extLst>
          </p:cNvPr>
          <p:cNvGrpSpPr/>
          <p:nvPr/>
        </p:nvGrpSpPr>
        <p:grpSpPr>
          <a:xfrm>
            <a:off x="1473824" y="4221088"/>
            <a:ext cx="2317920" cy="216024"/>
            <a:chOff x="1473824" y="3827046"/>
            <a:chExt cx="2317920" cy="216024"/>
          </a:xfrm>
        </p:grpSpPr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BE7F7E10-B8B5-4356-AD57-C7F5C1C78473}"/>
                </a:ext>
              </a:extLst>
            </p:cNvPr>
            <p:cNvSpPr/>
            <p:nvPr/>
          </p:nvSpPr>
          <p:spPr>
            <a:xfrm>
              <a:off x="2549804" y="3827046"/>
              <a:ext cx="217859" cy="2160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B2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1B703729-FD06-4CED-B1F4-DA7FE9A4887E}"/>
                </a:ext>
              </a:extLst>
            </p:cNvPr>
            <p:cNvCxnSpPr>
              <a:endCxn id="33" idx="2"/>
            </p:cNvCxnSpPr>
            <p:nvPr/>
          </p:nvCxnSpPr>
          <p:spPr>
            <a:xfrm>
              <a:off x="1473824" y="3935058"/>
              <a:ext cx="107598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584620B2-B387-42C2-BB6B-CB6D7D380FF3}"/>
                </a:ext>
              </a:extLst>
            </p:cNvPr>
            <p:cNvCxnSpPr>
              <a:stCxn id="33" idx="6"/>
            </p:cNvCxnSpPr>
            <p:nvPr/>
          </p:nvCxnSpPr>
          <p:spPr>
            <a:xfrm>
              <a:off x="2767663" y="3935058"/>
              <a:ext cx="1024081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</p:grpSp>
      <p:sp>
        <p:nvSpPr>
          <p:cNvPr id="36" name="Ellipse 35">
            <a:extLst>
              <a:ext uri="{FF2B5EF4-FFF2-40B4-BE49-F238E27FC236}">
                <a16:creationId xmlns:a16="http://schemas.microsoft.com/office/drawing/2014/main" id="{7A281CAA-E9A0-4ADA-AB07-D421F917B2C5}"/>
              </a:ext>
            </a:extLst>
          </p:cNvPr>
          <p:cNvSpPr/>
          <p:nvPr/>
        </p:nvSpPr>
        <p:spPr>
          <a:xfrm>
            <a:off x="2539019" y="5311369"/>
            <a:ext cx="217859" cy="21602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7" name="Connecteur en angle 92">
            <a:extLst>
              <a:ext uri="{FF2B5EF4-FFF2-40B4-BE49-F238E27FC236}">
                <a16:creationId xmlns:a16="http://schemas.microsoft.com/office/drawing/2014/main" id="{1C93D396-BBA7-4C22-9145-8A73A47E1AE2}"/>
              </a:ext>
            </a:extLst>
          </p:cNvPr>
          <p:cNvCxnSpPr>
            <a:endCxn id="36" idx="6"/>
          </p:cNvCxnSpPr>
          <p:nvPr/>
        </p:nvCxnSpPr>
        <p:spPr>
          <a:xfrm rot="10800000" flipV="1">
            <a:off x="2756879" y="4206475"/>
            <a:ext cx="6939523" cy="1212905"/>
          </a:xfrm>
          <a:prstGeom prst="bentConnector3">
            <a:avLst>
              <a:gd name="adj1" fmla="val -6313"/>
            </a:avLst>
          </a:prstGeom>
          <a:noFill/>
          <a:ln w="38100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5E651BC6-5082-4186-AA5A-8CA8EC83A140}"/>
              </a:ext>
            </a:extLst>
          </p:cNvPr>
          <p:cNvCxnSpPr>
            <a:stCxn id="36" idx="2"/>
          </p:cNvCxnSpPr>
          <p:nvPr/>
        </p:nvCxnSpPr>
        <p:spPr>
          <a:xfrm flipH="1">
            <a:off x="1470368" y="5419381"/>
            <a:ext cx="1068651" cy="0"/>
          </a:xfrm>
          <a:prstGeom prst="straightConnector1">
            <a:avLst/>
          </a:prstGeom>
          <a:noFill/>
          <a:ln w="38100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B8E80FAC-3DB9-4EEC-BF5D-EA70D8E3AF02}"/>
              </a:ext>
            </a:extLst>
          </p:cNvPr>
          <p:cNvSpPr txBox="1"/>
          <p:nvPr/>
        </p:nvSpPr>
        <p:spPr>
          <a:xfrm>
            <a:off x="1543186" y="3515839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b="1" dirty="0">
                <a:solidFill>
                  <a:srgbClr val="CB2980"/>
                </a:solidFill>
              </a:rPr>
              <a:t>Var 141</a:t>
            </a:r>
            <a:endParaRPr lang="fr-FR" sz="1400" b="1" dirty="0">
              <a:solidFill>
                <a:srgbClr val="CB2980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72D5192-539A-4C79-94E9-FA970CC5643C}"/>
              </a:ext>
            </a:extLst>
          </p:cNvPr>
          <p:cNvSpPr txBox="1"/>
          <p:nvPr/>
        </p:nvSpPr>
        <p:spPr>
          <a:xfrm>
            <a:off x="1546272" y="4078052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b="1" dirty="0">
                <a:solidFill>
                  <a:srgbClr val="CB2980"/>
                </a:solidFill>
              </a:rPr>
              <a:t>Var 217</a:t>
            </a:r>
            <a:endParaRPr lang="fr-FR" sz="1400" b="1" dirty="0">
              <a:solidFill>
                <a:srgbClr val="CB2980"/>
              </a:solidFill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0348D36D-8D21-457F-94FD-ABF41E870172}"/>
              </a:ext>
            </a:extLst>
          </p:cNvPr>
          <p:cNvSpPr txBox="1"/>
          <p:nvPr/>
        </p:nvSpPr>
        <p:spPr>
          <a:xfrm>
            <a:off x="1653870" y="5168332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b="1" dirty="0">
                <a:solidFill>
                  <a:srgbClr val="CB2980"/>
                </a:solidFill>
              </a:rPr>
              <a:t>Var 38</a:t>
            </a:r>
            <a:endParaRPr lang="fr-FR" sz="1400" b="1" dirty="0">
              <a:solidFill>
                <a:srgbClr val="CB29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6410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6" name="Espace réservé du texte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27348" y="1815353"/>
                <a:ext cx="11700000" cy="1901679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/>
                  <a:t>Variables defined at GEMSEO level are </a:t>
                </a:r>
                <a:r>
                  <a:rPr lang="it-IT" sz="1800" i="1" dirty="0"/>
                  <a:t>global variables </a:t>
                </a:r>
                <a:r>
                  <a:rPr lang="it-IT" sz="1800" dirty="0"/>
                  <a:t>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1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/>
                  <a:t>A </a:t>
                </a:r>
                <a:r>
                  <a:rPr lang="it-IT" sz="1800" i="1" dirty="0"/>
                  <a:t>shared variable </a:t>
                </a:r>
                <a:r>
                  <a:rPr lang="it-IT" sz="1800" dirty="0"/>
                  <a:t>is an input to multiple disciplines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sz="18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800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/>
                  <a:t>A </a:t>
                </a:r>
                <a:r>
                  <a:rPr lang="it-IT" sz="1800" i="1" dirty="0"/>
                  <a:t>local variable </a:t>
                </a:r>
                <a:r>
                  <a:rPr lang="it-IT" sz="1800" dirty="0"/>
                  <a:t>is an input to just one discipline </a:t>
                </a:r>
                <a:r>
                  <a:rPr lang="it-IT" sz="1800" i="1" dirty="0"/>
                  <a:t>(</a:t>
                </a:r>
                <a:r>
                  <a:rPr lang="it-IT" sz="1800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sz="1800" dirty="0"/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1800" dirty="0"/>
                  <a:t>An input to a discipline which is not a global variable is a </a:t>
                </a:r>
                <a:r>
                  <a:rPr lang="it-IT" sz="1800" i="1" dirty="0"/>
                  <a:t>parameter</a:t>
                </a:r>
                <a:r>
                  <a:rPr lang="it-IT" sz="1800" dirty="0"/>
                  <a:t> (i.e.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sz="1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800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sz="1800" i="1" dirty="0"/>
              </a:p>
            </p:txBody>
          </p:sp>
        </mc:Choice>
        <mc:Fallback>
          <p:sp>
            <p:nvSpPr>
              <p:cNvPr id="6" name="Espace réservé du text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27348" y="1815353"/>
                <a:ext cx="11700000" cy="1901679"/>
              </a:xfrm>
              <a:blipFill>
                <a:blip r:embed="rId2"/>
                <a:stretch>
                  <a:fillRect l="-1094" t="-5769" b="-3814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global, shared and local variables</a:t>
            </a:r>
            <a:endParaRPr lang="fr-FR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94DB0ACC-9BC2-4637-BCDB-8E73E8DBD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80" y="4445989"/>
            <a:ext cx="8423289" cy="22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71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à coins arrondis 48">
            <a:extLst>
              <a:ext uri="{FF2B5EF4-FFF2-40B4-BE49-F238E27FC236}">
                <a16:creationId xmlns:a16="http://schemas.microsoft.com/office/drawing/2014/main" id="{2999EF11-F1A1-4543-A90E-164437317F78}"/>
              </a:ext>
            </a:extLst>
          </p:cNvPr>
          <p:cNvSpPr/>
          <p:nvPr/>
        </p:nvSpPr>
        <p:spPr>
          <a:xfrm>
            <a:off x="5259924" y="4470357"/>
            <a:ext cx="2145564" cy="824307"/>
          </a:xfrm>
          <a:prstGeom prst="roundRect">
            <a:avLst/>
          </a:prstGeom>
          <a:solidFill>
            <a:srgbClr val="464B69"/>
          </a:solidFill>
          <a:ln w="25400" cap="flat" cmpd="sng" algn="ctr">
            <a:solidFill>
              <a:srgbClr val="464B6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DISC_1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5D5C5F53-78A0-4B80-A678-302BDC1F34E9}"/>
              </a:ext>
            </a:extLst>
          </p:cNvPr>
          <p:cNvCxnSpPr>
            <a:cxnSpLocks/>
          </p:cNvCxnSpPr>
          <p:nvPr/>
        </p:nvCxnSpPr>
        <p:spPr>
          <a:xfrm>
            <a:off x="3020747" y="4706765"/>
            <a:ext cx="2218361" cy="0"/>
          </a:xfrm>
          <a:prstGeom prst="straightConnector1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2F5767-9B1D-46A2-867A-4845DC17BAC2}"/>
                  </a:ext>
                </a:extLst>
              </p:cNvPr>
              <p:cNvSpPr txBox="1"/>
              <p:nvPr/>
            </p:nvSpPr>
            <p:spPr>
              <a:xfrm>
                <a:off x="3914050" y="4461870"/>
                <a:ext cx="3034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F999C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D62F5767-9B1D-46A2-867A-4845DC17B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050" y="4461870"/>
                <a:ext cx="303416" cy="369332"/>
              </a:xfrm>
              <a:prstGeom prst="rect">
                <a:avLst/>
              </a:prstGeom>
              <a:blipFill>
                <a:blip r:embed="rId2"/>
                <a:stretch>
                  <a:fillRect l="-26000" r="-28000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à coins arrondis 77">
            <a:extLst>
              <a:ext uri="{FF2B5EF4-FFF2-40B4-BE49-F238E27FC236}">
                <a16:creationId xmlns:a16="http://schemas.microsoft.com/office/drawing/2014/main" id="{5F6E3F80-F17E-483E-8A84-11C731254C3D}"/>
              </a:ext>
            </a:extLst>
          </p:cNvPr>
          <p:cNvSpPr/>
          <p:nvPr/>
        </p:nvSpPr>
        <p:spPr>
          <a:xfrm>
            <a:off x="623392" y="4470357"/>
            <a:ext cx="2397355" cy="824307"/>
          </a:xfrm>
          <a:prstGeom prst="round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b="1" dirty="0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393F7CA1-E42E-48B5-A1CE-76A0597FC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759" y="4581258"/>
            <a:ext cx="1879601" cy="449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704DF61A-16D3-4242-BDA1-8A332AD5E3A0}"/>
              </a:ext>
            </a:extLst>
          </p:cNvPr>
          <p:cNvCxnSpPr>
            <a:cxnSpLocks/>
          </p:cNvCxnSpPr>
          <p:nvPr/>
        </p:nvCxnSpPr>
        <p:spPr>
          <a:xfrm>
            <a:off x="3020747" y="5062394"/>
            <a:ext cx="2218361" cy="0"/>
          </a:xfrm>
          <a:prstGeom prst="straightConnector1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393917B-CCF7-4AD1-B590-B59DE6F9036D}"/>
                  </a:ext>
                </a:extLst>
              </p:cNvPr>
              <p:cNvSpPr txBox="1"/>
              <p:nvPr/>
            </p:nvSpPr>
            <p:spPr>
              <a:xfrm>
                <a:off x="3914050" y="4817499"/>
                <a:ext cx="3034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F999C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7393917B-CCF7-4AD1-B590-B59DE6F90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050" y="4817499"/>
                <a:ext cx="303416" cy="369332"/>
              </a:xfrm>
              <a:prstGeom prst="rect">
                <a:avLst/>
              </a:prstGeom>
              <a:blipFill>
                <a:blip r:embed="rId4"/>
                <a:stretch>
                  <a:fillRect l="-26000" r="-28000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à coins arrondis 48">
            <a:extLst>
              <a:ext uri="{FF2B5EF4-FFF2-40B4-BE49-F238E27FC236}">
                <a16:creationId xmlns:a16="http://schemas.microsoft.com/office/drawing/2014/main" id="{7023E130-A1D0-49E0-B80E-602600014E51}"/>
              </a:ext>
            </a:extLst>
          </p:cNvPr>
          <p:cNvSpPr/>
          <p:nvPr/>
        </p:nvSpPr>
        <p:spPr>
          <a:xfrm>
            <a:off x="7968208" y="5414309"/>
            <a:ext cx="2145564" cy="824307"/>
          </a:xfrm>
          <a:prstGeom prst="roundRect">
            <a:avLst/>
          </a:prstGeom>
          <a:solidFill>
            <a:srgbClr val="464B69"/>
          </a:solidFill>
          <a:ln w="25400" cap="flat" cmpd="sng" algn="ctr">
            <a:solidFill>
              <a:srgbClr val="464B6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DISC_2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A801AFCB-44FB-4EBA-9C6D-13A32880E4E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3791744" y="5076097"/>
            <a:ext cx="4176464" cy="750366"/>
          </a:xfrm>
          <a:prstGeom prst="bentConnector3">
            <a:avLst>
              <a:gd name="adj1" fmla="val -600"/>
            </a:avLst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D685A6F-FDD0-4C60-84FD-9FB20170FFBC}"/>
                  </a:ext>
                </a:extLst>
              </p:cNvPr>
              <p:cNvSpPr txBox="1"/>
              <p:nvPr/>
            </p:nvSpPr>
            <p:spPr>
              <a:xfrm>
                <a:off x="5641767" y="5589433"/>
                <a:ext cx="3016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F999C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D685A6F-FDD0-4C60-84FD-9FB20170F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767" y="5589433"/>
                <a:ext cx="301609" cy="369332"/>
              </a:xfrm>
              <a:prstGeom prst="rect">
                <a:avLst/>
              </a:prstGeom>
              <a:blipFill>
                <a:blip r:embed="rId5"/>
                <a:stretch>
                  <a:fillRect l="-26000" r="-28000" b="-2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7FDF6258-D725-434A-8C53-A364706E2D41}"/>
              </a:ext>
            </a:extLst>
          </p:cNvPr>
          <p:cNvCxnSpPr>
            <a:stCxn id="5" idx="3"/>
            <a:endCxn id="12" idx="0"/>
          </p:cNvCxnSpPr>
          <p:nvPr/>
        </p:nvCxnSpPr>
        <p:spPr>
          <a:xfrm>
            <a:off x="7405488" y="4882511"/>
            <a:ext cx="1635502" cy="531798"/>
          </a:xfrm>
          <a:prstGeom prst="bentConnector2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B4D6891-EF48-4F50-9B15-D55622F7FFB6}"/>
                  </a:ext>
                </a:extLst>
              </p:cNvPr>
              <p:cNvSpPr txBox="1"/>
              <p:nvPr/>
            </p:nvSpPr>
            <p:spPr>
              <a:xfrm>
                <a:off x="9153821" y="4827930"/>
                <a:ext cx="3034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F999C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1B4D6891-EF48-4F50-9B15-D55622F7FF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3821" y="4827930"/>
                <a:ext cx="303416" cy="369332"/>
              </a:xfrm>
              <a:prstGeom prst="rect">
                <a:avLst/>
              </a:prstGeom>
              <a:blipFill>
                <a:blip r:embed="rId6"/>
                <a:stretch>
                  <a:fillRect l="-38776" r="-32653" b="-2786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08EC0621-1932-4128-AF58-24FD187A8B88}"/>
              </a:ext>
            </a:extLst>
          </p:cNvPr>
          <p:cNvCxnSpPr>
            <a:stCxn id="12" idx="3"/>
            <a:endCxn id="8" idx="2"/>
          </p:cNvCxnSpPr>
          <p:nvPr/>
        </p:nvCxnSpPr>
        <p:spPr>
          <a:xfrm flipH="1" flipV="1">
            <a:off x="1822070" y="5294664"/>
            <a:ext cx="8291702" cy="531799"/>
          </a:xfrm>
          <a:prstGeom prst="bentConnector4">
            <a:avLst>
              <a:gd name="adj1" fmla="val -2757"/>
              <a:gd name="adj2" fmla="val -142419"/>
            </a:avLst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F9FF56F-5E29-4CC2-AF92-CC49140A1DB8}"/>
                  </a:ext>
                </a:extLst>
              </p:cNvPr>
              <p:cNvSpPr txBox="1"/>
              <p:nvPr/>
            </p:nvSpPr>
            <p:spPr>
              <a:xfrm>
                <a:off x="5871484" y="6372036"/>
                <a:ext cx="3016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F999C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8F9FF56F-5E29-4CC2-AF92-CC49140A1D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484" y="6372036"/>
                <a:ext cx="301609" cy="369332"/>
              </a:xfrm>
              <a:prstGeom prst="rect">
                <a:avLst/>
              </a:prstGeom>
              <a:blipFill>
                <a:blip r:embed="rId7"/>
                <a:stretch>
                  <a:fillRect l="-36000" r="-30000" b="-29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15BC023C-97AA-41CC-A8B9-AAC887F59FAF}"/>
              </a:ext>
            </a:extLst>
          </p:cNvPr>
          <p:cNvCxnSpPr>
            <a:cxnSpLocks/>
          </p:cNvCxnSpPr>
          <p:nvPr/>
        </p:nvCxnSpPr>
        <p:spPr>
          <a:xfrm>
            <a:off x="9696400" y="4277360"/>
            <a:ext cx="0" cy="1136949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96E3C5A-1156-4FE1-A36D-6A6F4831C544}"/>
                  </a:ext>
                </a:extLst>
              </p:cNvPr>
              <p:cNvSpPr txBox="1"/>
              <p:nvPr/>
            </p:nvSpPr>
            <p:spPr>
              <a:xfrm>
                <a:off x="9790858" y="4585183"/>
                <a:ext cx="3034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777B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777B91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777B9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20" name="ZoneTexte 19">
                <a:extLst>
                  <a:ext uri="{FF2B5EF4-FFF2-40B4-BE49-F238E27FC236}">
                    <a16:creationId xmlns:a16="http://schemas.microsoft.com/office/drawing/2014/main" id="{B96E3C5A-1156-4FE1-A36D-6A6F4831C5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0858" y="4585183"/>
                <a:ext cx="303416" cy="369332"/>
              </a:xfrm>
              <a:prstGeom prst="rect">
                <a:avLst/>
              </a:prstGeom>
              <a:blipFill>
                <a:blip r:embed="rId8"/>
                <a:stretch>
                  <a:fillRect l="-36000" r="-32000" b="-29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0178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27348" y="1815353"/>
                <a:ext cx="11700000" cy="13976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</a:t>
                </a:r>
                <a:r>
                  <a:rPr lang="it-IT" i="1" dirty="0"/>
                  <a:t>design variable DV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dirty="0"/>
                  <a:t> is directly controlled by the optimization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The array of the DVs is called </a:t>
                </a:r>
                <a:r>
                  <a:rPr lang="it-IT" i="1" dirty="0"/>
                  <a:t>design space DS:    </a:t>
                </a:r>
                <a14:m>
                  <m:oMath xmlns:m="http://schemas.openxmlformats.org/officeDocument/2006/math"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fr-FR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fr-FR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⋯, </m:t>
                        </m:r>
                        <m:sSub>
                          <m:sSubPr>
                            <m:ctrlPr>
                              <a:rPr lang="fr-FR" sz="2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endParaRPr lang="it-IT" b="1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In GEMSEO, a DV must be an input to at least one discipline</a:t>
                </a:r>
              </a:p>
              <a:p>
                <a:pPr marL="609600" lvl="1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6" name="Espace réservé du text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27348" y="1815353"/>
                <a:ext cx="11700000" cy="1397624"/>
              </a:xfrm>
              <a:blipFill>
                <a:blip r:embed="rId2"/>
                <a:stretch>
                  <a:fillRect l="-1250" t="-524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design space</a:t>
            </a:r>
            <a:endParaRPr lang="fr-FR" dirty="0"/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24573C1-DC7A-4D19-8D90-CA50D253BA5F}"/>
              </a:ext>
            </a:extLst>
          </p:cNvPr>
          <p:cNvGrpSpPr/>
          <p:nvPr/>
        </p:nvGrpSpPr>
        <p:grpSpPr>
          <a:xfrm>
            <a:off x="1119173" y="3068960"/>
            <a:ext cx="4633453" cy="3546509"/>
            <a:chOff x="1119173" y="3068960"/>
            <a:chExt cx="4633453" cy="3546509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BB53F7B-5876-450D-8DF2-84A05EB7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114" y="3068960"/>
              <a:ext cx="4608512" cy="34563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75BBADC-CAF9-4331-9C9A-AE56E19255A2}"/>
                    </a:ext>
                  </a:extLst>
                </p:cNvPr>
                <p:cNvSpPr txBox="1"/>
                <p:nvPr/>
              </p:nvSpPr>
              <p:spPr>
                <a:xfrm>
                  <a:off x="2279576" y="6338470"/>
                  <a:ext cx="244827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fr-FR" dirty="0"/>
                    <a:t> </a:t>
                  </a: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75BBADC-CAF9-4331-9C9A-AE56E1925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9576" y="6338470"/>
                  <a:ext cx="2448272" cy="276999"/>
                </a:xfrm>
                <a:prstGeom prst="rect">
                  <a:avLst/>
                </a:prstGeom>
                <a:blipFill>
                  <a:blip r:embed="rId4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AA92295F-27AE-4CCD-B380-CB6C9AF80782}"/>
                    </a:ext>
                  </a:extLst>
                </p:cNvPr>
                <p:cNvSpPr txBox="1"/>
                <p:nvPr/>
              </p:nvSpPr>
              <p:spPr>
                <a:xfrm rot="16200000">
                  <a:off x="33537" y="4658652"/>
                  <a:ext cx="2448272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FR" dirty="0"/>
                    <a:t> </a:t>
                  </a: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AA92295F-27AE-4CCD-B380-CB6C9AF80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3537" y="4658652"/>
                  <a:ext cx="2448272" cy="276999"/>
                </a:xfrm>
                <a:prstGeom prst="rect">
                  <a:avLst/>
                </a:prstGeom>
                <a:blipFill>
                  <a:blip r:embed="rId5"/>
                  <a:stretch>
                    <a:fillRect r="-4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FFDC45E-E445-4E64-A397-7D68D73FD546}"/>
              </a:ext>
            </a:extLst>
          </p:cNvPr>
          <p:cNvGrpSpPr/>
          <p:nvPr/>
        </p:nvGrpSpPr>
        <p:grpSpPr>
          <a:xfrm>
            <a:off x="6672064" y="3123425"/>
            <a:ext cx="4109023" cy="3584377"/>
            <a:chOff x="6672064" y="3123425"/>
            <a:chExt cx="4109023" cy="3584377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873E09E-8EE8-4A07-9D50-B7C50AABF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72064" y="3123425"/>
              <a:ext cx="3851144" cy="358437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24798775-089D-4595-AA29-98625E1F481C}"/>
                    </a:ext>
                  </a:extLst>
                </p:cNvPr>
                <p:cNvSpPr txBox="1"/>
                <p:nvPr/>
              </p:nvSpPr>
              <p:spPr>
                <a:xfrm>
                  <a:off x="7392144" y="6386844"/>
                  <a:ext cx="3600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fr-FR" dirty="0"/>
                    <a:t> </a:t>
                  </a:r>
                </a:p>
              </p:txBody>
            </p:sp>
          </mc:Choice>
          <mc:Fallback xmlns=""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24798775-089D-4595-AA29-98625E1F48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92144" y="6386844"/>
                  <a:ext cx="360040" cy="276999"/>
                </a:xfrm>
                <a:prstGeom prst="rect">
                  <a:avLst/>
                </a:prstGeom>
                <a:blipFill>
                  <a:blip r:embed="rId7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5FB54258-CC08-42AE-BF88-19F412127503}"/>
                    </a:ext>
                  </a:extLst>
                </p:cNvPr>
                <p:cNvSpPr txBox="1"/>
                <p:nvPr/>
              </p:nvSpPr>
              <p:spPr>
                <a:xfrm>
                  <a:off x="10056440" y="6021288"/>
                  <a:ext cx="360040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fr-FR" dirty="0"/>
                    <a:t> </a:t>
                  </a:r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5FB54258-CC08-42AE-BF88-19F4121275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56440" y="6021288"/>
                  <a:ext cx="360040" cy="276999"/>
                </a:xfrm>
                <a:prstGeom prst="rect">
                  <a:avLst/>
                </a:prstGeom>
                <a:blipFill>
                  <a:blip r:embed="rId8"/>
                  <a:stretch>
                    <a:fillRect b="-2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6602AE4D-8872-4794-9DCF-7CDC7CA53420}"/>
                    </a:ext>
                  </a:extLst>
                </p:cNvPr>
                <p:cNvSpPr txBox="1"/>
                <p:nvPr/>
              </p:nvSpPr>
              <p:spPr>
                <a:xfrm rot="16200000">
                  <a:off x="10159879" y="4294405"/>
                  <a:ext cx="965417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FR" dirty="0"/>
                    <a:t> </a:t>
                  </a:r>
                </a:p>
              </p:txBody>
            </p:sp>
          </mc:Choice>
          <mc:Fallback xmlns="">
            <p:sp>
              <p:nvSpPr>
                <p:cNvPr id="16" name="ZoneTexte 15">
                  <a:extLst>
                    <a:ext uri="{FF2B5EF4-FFF2-40B4-BE49-F238E27FC236}">
                      <a16:creationId xmlns:a16="http://schemas.microsoft.com/office/drawing/2014/main" id="{6602AE4D-8872-4794-9DCF-7CDC7CA53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0159879" y="4294405"/>
                  <a:ext cx="965417" cy="276999"/>
                </a:xfrm>
                <a:prstGeom prst="rect">
                  <a:avLst/>
                </a:prstGeom>
                <a:blipFill>
                  <a:blip r:embed="rId9"/>
                  <a:stretch>
                    <a:fillRect t="-6329" r="-36957" b="-5696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95031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27348" y="1815352"/>
                <a:ext cx="11629292" cy="4493967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In GEMSEO, a DV must </a:t>
                </a:r>
                <a:r>
                  <a:rPr lang="fr-FR" dirty="0" err="1"/>
                  <a:t>always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associated</a:t>
                </a:r>
                <a:r>
                  <a:rPr lang="fr-FR" dirty="0"/>
                  <a:t> to </a:t>
                </a:r>
                <a:r>
                  <a:rPr lang="fr-FR" i="1" dirty="0" err="1"/>
                  <a:t>bounds</a:t>
                </a:r>
                <a:r>
                  <a:rPr lang="fr-FR" i="1" dirty="0"/>
                  <a:t>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For </a:t>
                </a:r>
                <a:r>
                  <a:rPr lang="fr-FR" dirty="0" err="1"/>
                  <a:t>each</a:t>
                </a:r>
                <a:r>
                  <a:rPr lang="fr-FR" dirty="0"/>
                  <a:t> DV </a:t>
                </a:r>
                <a:r>
                  <a:rPr lang="fr-FR" dirty="0" err="1"/>
                  <a:t>we</a:t>
                </a:r>
                <a:r>
                  <a:rPr lang="fr-FR" dirty="0"/>
                  <a:t> </a:t>
                </a:r>
                <a:r>
                  <a:rPr lang="fr-FR" dirty="0" err="1"/>
                  <a:t>define</a:t>
                </a:r>
                <a:r>
                  <a:rPr lang="fr-FR" dirty="0"/>
                  <a:t> an </a:t>
                </a:r>
                <a:r>
                  <a:rPr lang="fr-FR" dirty="0" err="1"/>
                  <a:t>upper</a:t>
                </a:r>
                <a:r>
                  <a:rPr lang="fr-FR" dirty="0"/>
                  <a:t> </a:t>
                </a:r>
                <a:r>
                  <a:rPr lang="fr-FR" dirty="0" err="1"/>
                  <a:t>bound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sup>
                    </m:sSubSup>
                  </m:oMath>
                </a14:m>
                <a:r>
                  <a:rPr lang="fr-FR" dirty="0"/>
                  <a:t> and a </a:t>
                </a:r>
                <a:r>
                  <a:rPr lang="fr-FR" dirty="0" err="1"/>
                  <a:t>lower</a:t>
                </a:r>
                <a:r>
                  <a:rPr lang="fr-FR" dirty="0"/>
                  <a:t> </a:t>
                </a:r>
                <a:r>
                  <a:rPr lang="fr-FR" dirty="0" err="1"/>
                  <a:t>bound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The optimal solution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fr-FR" dirty="0"/>
                  <a:t> (if </a:t>
                </a:r>
                <a:r>
                  <a:rPr lang="fr-FR" dirty="0" err="1"/>
                  <a:t>exists</a:t>
                </a:r>
                <a:r>
                  <a:rPr lang="fr-FR" dirty="0"/>
                  <a:t>!) </a:t>
                </a:r>
                <a:r>
                  <a:rPr lang="fr-FR" dirty="0" err="1"/>
                  <a:t>will</a:t>
                </a:r>
                <a:r>
                  <a:rPr lang="fr-FR" dirty="0"/>
                  <a:t> </a:t>
                </a:r>
                <a:r>
                  <a:rPr lang="fr-FR" dirty="0" err="1"/>
                  <a:t>always</a:t>
                </a:r>
                <a:r>
                  <a:rPr lang="fr-FR" dirty="0"/>
                  <a:t> </a:t>
                </a:r>
                <a:r>
                  <a:rPr lang="fr-FR" dirty="0" err="1"/>
                  <a:t>stay</a:t>
                </a:r>
                <a:r>
                  <a:rPr lang="fr-FR" dirty="0"/>
                  <a:t> </a:t>
                </a:r>
                <a:r>
                  <a:rPr lang="fr-FR" dirty="0" err="1"/>
                  <a:t>within</a:t>
                </a:r>
                <a:r>
                  <a:rPr lang="fr-FR" dirty="0"/>
                  <a:t> the </a:t>
                </a:r>
                <a:r>
                  <a:rPr lang="fr-FR" dirty="0" err="1"/>
                  <a:t>bounds</a:t>
                </a:r>
                <a:r>
                  <a:rPr lang="fr-FR" dirty="0"/>
                  <a:t>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fr-FR" dirty="0"/>
                  <a:t>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bSup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fr-F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Sup>
                      <m:sSubSupPr>
                        <m:ctrlPr>
                          <a:rPr lang="fr-FR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sup>
                    </m:sSubSup>
                  </m:oMath>
                </a14:m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So….</a:t>
                </a:r>
                <a:r>
                  <a:rPr lang="fr-FR" dirty="0" err="1"/>
                  <a:t>please</a:t>
                </a:r>
                <a:r>
                  <a:rPr lang="fr-FR" dirty="0"/>
                  <a:t> </a:t>
                </a:r>
                <a:r>
                  <a:rPr lang="fr-FR" dirty="0" err="1"/>
                  <a:t>choose</a:t>
                </a:r>
                <a:r>
                  <a:rPr lang="fr-FR" dirty="0"/>
                  <a:t> the </a:t>
                </a:r>
                <a:r>
                  <a:rPr lang="fr-FR" dirty="0" err="1"/>
                  <a:t>bounds</a:t>
                </a:r>
                <a:r>
                  <a:rPr lang="fr-FR" dirty="0"/>
                  <a:t> </a:t>
                </a:r>
                <a:r>
                  <a:rPr lang="fr-FR" dirty="0" err="1"/>
                  <a:t>carefully</a:t>
                </a:r>
                <a:r>
                  <a:rPr lang="fr-FR" dirty="0"/>
                  <a:t>!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6" name="Espace réservé du text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27348" y="1815352"/>
                <a:ext cx="11629292" cy="4493967"/>
              </a:xfrm>
              <a:blipFill>
                <a:blip r:embed="rId2"/>
                <a:stretch>
                  <a:fillRect l="-1258" t="-244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design space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66435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67816FA8-1C47-4A98-8DAC-2B0AB30FE3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b="1" dirty="0">
                <a:solidFill>
                  <a:srgbClr val="0070AD"/>
                </a:solidFill>
              </a:rPr>
              <a:t>GEMSEO </a:t>
            </a:r>
            <a:r>
              <a:rPr lang="fr-FR" b="1" dirty="0" err="1">
                <a:solidFill>
                  <a:srgbClr val="0070AD"/>
                </a:solidFill>
              </a:rPr>
              <a:t>Foundations</a:t>
            </a:r>
            <a:endParaRPr lang="fr-FR" b="1" dirty="0">
              <a:solidFill>
                <a:srgbClr val="0070AD"/>
              </a:solidFill>
            </a:endParaRP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Presentation</a:t>
            </a:r>
            <a:endParaRPr lang="fr-FR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fr-FR" dirty="0"/>
              <a:t>Key concepts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fr-FR" dirty="0"/>
              <a:t>GEMSEO basic </a:t>
            </a:r>
            <a:r>
              <a:rPr lang="fr-FR" dirty="0" err="1"/>
              <a:t>grammar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b="1" dirty="0" err="1">
                <a:solidFill>
                  <a:srgbClr val="0070AD"/>
                </a:solidFill>
              </a:rPr>
              <a:t>Tutorials</a:t>
            </a:r>
            <a:endParaRPr lang="fr-FR" b="1" dirty="0">
              <a:solidFill>
                <a:srgbClr val="0070AD"/>
              </a:solidFill>
            </a:endParaRPr>
          </a:p>
          <a:p>
            <a:pPr marL="723900" lvl="1" indent="-457200"/>
            <a:r>
              <a:rPr lang="fr-FR" dirty="0"/>
              <a:t>GEMSEO Installation and setup</a:t>
            </a:r>
          </a:p>
          <a:p>
            <a:pPr marL="723900" lvl="1" indent="-457200"/>
            <a:r>
              <a:rPr lang="fr-FR" dirty="0"/>
              <a:t>Test case 1: The </a:t>
            </a:r>
            <a:r>
              <a:rPr lang="fr-FR" dirty="0" err="1"/>
              <a:t>Sellar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  <a:p>
            <a:pPr marL="723900" lvl="1" indent="-457200"/>
            <a:r>
              <a:rPr lang="fr-FR" dirty="0"/>
              <a:t>Test case 2: Optimal Resource Allocation</a:t>
            </a:r>
          </a:p>
          <a:p>
            <a:pPr marL="723900" lvl="1" indent="-457200"/>
            <a:r>
              <a:rPr lang="fr-FR" dirty="0"/>
              <a:t>Test case 3: </a:t>
            </a:r>
            <a:r>
              <a:rPr lang="fr-FR" dirty="0" err="1"/>
              <a:t>Airfoil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b="1" dirty="0">
                <a:solidFill>
                  <a:srgbClr val="0070AD"/>
                </a:solidFill>
              </a:rPr>
              <a:t>Post-</a:t>
            </a:r>
            <a:r>
              <a:rPr lang="fr-FR" b="1" dirty="0" err="1">
                <a:solidFill>
                  <a:srgbClr val="0070AD"/>
                </a:solidFill>
              </a:rPr>
              <a:t>processing</a:t>
            </a:r>
            <a:endParaRPr lang="fr-FR" b="1" dirty="0">
              <a:solidFill>
                <a:srgbClr val="0070AD"/>
              </a:solidFill>
            </a:endParaRPr>
          </a:p>
          <a:p>
            <a:pPr marL="723900" lvl="1" indent="-457200"/>
            <a:r>
              <a:rPr lang="fr-FR" dirty="0" err="1"/>
              <a:t>Built-in</a:t>
            </a:r>
            <a:r>
              <a:rPr lang="fr-FR" dirty="0"/>
              <a:t> post-</a:t>
            </a:r>
            <a:r>
              <a:rPr lang="fr-FR" dirty="0" err="1"/>
              <a:t>processing</a:t>
            </a:r>
            <a:endParaRPr lang="fr-FR" dirty="0"/>
          </a:p>
          <a:p>
            <a:pPr marL="723900" lvl="1" indent="-457200"/>
            <a:r>
              <a:rPr lang="fr-FR" dirty="0" err="1"/>
              <a:t>Adding</a:t>
            </a:r>
            <a:r>
              <a:rPr lang="fr-FR" dirty="0"/>
              <a:t> observables</a:t>
            </a:r>
          </a:p>
          <a:p>
            <a:pPr marL="723900" lvl="1" indent="-457200"/>
            <a:r>
              <a:rPr lang="fr-FR" dirty="0"/>
              <a:t>Extended post-</a:t>
            </a:r>
            <a:r>
              <a:rPr lang="fr-FR" dirty="0" err="1"/>
              <a:t>processing</a:t>
            </a:r>
            <a:endParaRPr lang="fr-FR" dirty="0"/>
          </a:p>
        </p:txBody>
      </p:sp>
      <p:sp>
        <p:nvSpPr>
          <p:cNvPr id="13" name="Titre 12">
            <a:extLst>
              <a:ext uri="{FF2B5EF4-FFF2-40B4-BE49-F238E27FC236}">
                <a16:creationId xmlns:a16="http://schemas.microsoft.com/office/drawing/2014/main" id="{D829DB32-4DE3-497F-A3A2-6319DC8C6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Session program</a:t>
            </a:r>
          </a:p>
        </p:txBody>
      </p:sp>
    </p:spTree>
    <p:extLst>
      <p:ext uri="{BB962C8B-B14F-4D97-AF65-F5344CB8AC3E}">
        <p14:creationId xmlns:p14="http://schemas.microsoft.com/office/powerpoint/2010/main" val="3817783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design space</a:t>
            </a:r>
            <a:endParaRPr lang="fr-FR" dirty="0"/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ADBD0BE2-42CF-4C56-9AC9-7CA16A1E9D22}"/>
              </a:ext>
            </a:extLst>
          </p:cNvPr>
          <p:cNvGrpSpPr/>
          <p:nvPr/>
        </p:nvGrpSpPr>
        <p:grpSpPr>
          <a:xfrm>
            <a:off x="186098" y="1556792"/>
            <a:ext cx="6102288" cy="4867624"/>
            <a:chOff x="186097" y="1412776"/>
            <a:chExt cx="6282833" cy="5011640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BB53F7B-5876-450D-8DF2-84A05EB7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5" y="1412776"/>
              <a:ext cx="6175675" cy="463175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13EC7382-1D93-4373-8952-FDEC9B8AF4CC}"/>
                </a:ext>
              </a:extLst>
            </p:cNvPr>
            <p:cNvSpPr/>
            <p:nvPr/>
          </p:nvSpPr>
          <p:spPr>
            <a:xfrm>
              <a:off x="1099698" y="5733256"/>
              <a:ext cx="4752529" cy="69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AA92295F-27AE-4CCD-B380-CB6C9AF80782}"/>
                    </a:ext>
                  </a:extLst>
                </p:cNvPr>
                <p:cNvSpPr txBox="1"/>
                <p:nvPr/>
              </p:nvSpPr>
              <p:spPr>
                <a:xfrm rot="16200000">
                  <a:off x="-1238873" y="3647652"/>
                  <a:ext cx="3280827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pt-PT"/>
                  </a:defPPr>
                  <a:lvl1pPr algn="ctr">
                    <a:defRPr sz="2800" i="1">
                      <a:latin typeface="Cambria Math" panose="02040503050406030204" pitchFamily="18" charset="0"/>
                    </a:defRPr>
                  </a:lvl1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FR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AA92295F-27AE-4CCD-B380-CB6C9AF80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238873" y="3647652"/>
                  <a:ext cx="3280827" cy="430887"/>
                </a:xfrm>
                <a:prstGeom prst="rect">
                  <a:avLst/>
                </a:prstGeom>
                <a:blipFill>
                  <a:blip r:embed="rId3"/>
                  <a:stretch>
                    <a:fillRect r="-294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016573D5-1984-460F-8C97-FF3E044B812C}"/>
                    </a:ext>
                  </a:extLst>
                </p:cNvPr>
                <p:cNvSpPr txBox="1"/>
                <p:nvPr/>
              </p:nvSpPr>
              <p:spPr>
                <a:xfrm>
                  <a:off x="1243714" y="5877272"/>
                  <a:ext cx="360039" cy="43614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 smtClean="0">
                                <a:solidFill>
                                  <a:srgbClr val="00C37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b="0" i="1" smtClean="0">
                                <a:solidFill>
                                  <a:srgbClr val="00C37B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00C37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2800" b="0" i="1" smtClean="0">
                                <a:solidFill>
                                  <a:srgbClr val="00C37B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oMath>
                    </m:oMathPara>
                  </a14:m>
                  <a:endParaRPr lang="fr-FR" sz="2800" dirty="0">
                    <a:solidFill>
                      <a:srgbClr val="00C37B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ZoneTexte 17">
                  <a:extLst>
                    <a:ext uri="{FF2B5EF4-FFF2-40B4-BE49-F238E27FC236}">
                      <a16:creationId xmlns:a16="http://schemas.microsoft.com/office/drawing/2014/main" id="{016573D5-1984-460F-8C97-FF3E044B81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714" y="5877272"/>
                  <a:ext cx="360039" cy="436145"/>
                </a:xfrm>
                <a:prstGeom prst="rect">
                  <a:avLst/>
                </a:prstGeom>
                <a:blipFill>
                  <a:blip r:embed="rId4"/>
                  <a:stretch>
                    <a:fillRect l="-21053" b="-289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2D043C84-E0B9-4442-B175-6529FAB79144}"/>
                    </a:ext>
                  </a:extLst>
                </p:cNvPr>
                <p:cNvSpPr txBox="1"/>
                <p:nvPr/>
              </p:nvSpPr>
              <p:spPr>
                <a:xfrm>
                  <a:off x="4700099" y="5877272"/>
                  <a:ext cx="360039" cy="43883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 smtClean="0">
                                <a:solidFill>
                                  <a:srgbClr val="00C37B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b="0" i="1" smtClean="0">
                                <a:solidFill>
                                  <a:srgbClr val="00C37B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00C37B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2800" b="0" i="1" smtClean="0">
                                <a:solidFill>
                                  <a:srgbClr val="00C37B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p>
                        </m:sSubSup>
                      </m:oMath>
                    </m:oMathPara>
                  </a14:m>
                  <a:endParaRPr lang="fr-FR" sz="2800" dirty="0">
                    <a:solidFill>
                      <a:srgbClr val="00C37B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2D043C84-E0B9-4442-B175-6529FAB791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0099" y="5877272"/>
                  <a:ext cx="360039" cy="438838"/>
                </a:xfrm>
                <a:prstGeom prst="rect">
                  <a:avLst/>
                </a:prstGeom>
                <a:blipFill>
                  <a:blip r:embed="rId5"/>
                  <a:stretch>
                    <a:fillRect l="-28070" b="-142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052D486A-1F10-42ED-AF58-FF4992AE3303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2108200"/>
              <a:ext cx="16130" cy="3658073"/>
            </a:xfrm>
            <a:prstGeom prst="line">
              <a:avLst/>
            </a:prstGeom>
            <a:ln w="57150">
              <a:solidFill>
                <a:srgbClr val="00C37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F3332B80-D289-4C31-B925-39A6CA06B278}"/>
                </a:ext>
              </a:extLst>
            </p:cNvPr>
            <p:cNvCxnSpPr>
              <a:cxnSpLocks/>
            </p:cNvCxnSpPr>
            <p:nvPr/>
          </p:nvCxnSpPr>
          <p:spPr>
            <a:xfrm>
              <a:off x="4690533" y="2116667"/>
              <a:ext cx="9565" cy="3649606"/>
            </a:xfrm>
            <a:prstGeom prst="line">
              <a:avLst/>
            </a:prstGeom>
            <a:ln w="57150">
              <a:solidFill>
                <a:srgbClr val="00C37B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avec flèche 13">
              <a:extLst>
                <a:ext uri="{FF2B5EF4-FFF2-40B4-BE49-F238E27FC236}">
                  <a16:creationId xmlns:a16="http://schemas.microsoft.com/office/drawing/2014/main" id="{EDECF48A-AA4E-427B-BDE1-509B2341A818}"/>
                </a:ext>
              </a:extLst>
            </p:cNvPr>
            <p:cNvCxnSpPr>
              <a:cxnSpLocks/>
            </p:cNvCxnSpPr>
            <p:nvPr/>
          </p:nvCxnSpPr>
          <p:spPr>
            <a:xfrm>
              <a:off x="1579640" y="6165304"/>
              <a:ext cx="298273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75BBADC-CAF9-4331-9C9A-AE56E19255A2}"/>
                    </a:ext>
                  </a:extLst>
                </p:cNvPr>
                <p:cNvSpPr txBox="1"/>
                <p:nvPr/>
              </p:nvSpPr>
              <p:spPr>
                <a:xfrm>
                  <a:off x="2903044" y="5889475"/>
                  <a:ext cx="600668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fr-FR" sz="28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75BBADC-CAF9-4331-9C9A-AE56E1925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3044" y="5889475"/>
                  <a:ext cx="600668" cy="430887"/>
                </a:xfrm>
                <a:prstGeom prst="rect">
                  <a:avLst/>
                </a:prstGeom>
                <a:blipFill>
                  <a:blip r:embed="rId6"/>
                  <a:stretch>
                    <a:fillRect b="-147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A0012803-5E11-4D95-B28F-2B9F7481FAAF}"/>
                </a:ext>
              </a:extLst>
            </p:cNvPr>
            <p:cNvSpPr txBox="1"/>
            <p:nvPr/>
          </p:nvSpPr>
          <p:spPr>
            <a:xfrm>
              <a:off x="835955" y="1430648"/>
              <a:ext cx="4836156" cy="411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err="1"/>
                <a:t>Proper</a:t>
              </a:r>
              <a:r>
                <a:rPr lang="fr-FR" sz="2000" dirty="0"/>
                <a:t> </a:t>
              </a:r>
              <a:r>
                <a:rPr lang="fr-FR" sz="2000" dirty="0" err="1"/>
                <a:t>definition</a:t>
              </a:r>
              <a:r>
                <a:rPr lang="fr-FR" sz="2000" dirty="0"/>
                <a:t> of </a:t>
              </a:r>
              <a:r>
                <a:rPr lang="fr-FR" sz="2000" dirty="0" err="1"/>
                <a:t>bounds</a:t>
              </a:r>
              <a:endParaRPr lang="fr-FR" sz="2000" dirty="0"/>
            </a:p>
          </p:txBody>
        </p:sp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0019C7BF-D2E4-460D-A771-960A557161AC}"/>
                </a:ext>
              </a:extLst>
            </p:cNvPr>
            <p:cNvSpPr/>
            <p:nvPr/>
          </p:nvSpPr>
          <p:spPr>
            <a:xfrm>
              <a:off x="3377129" y="5197642"/>
              <a:ext cx="263742" cy="26374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3421AFB-6788-4851-A684-F1D584524950}"/>
              </a:ext>
            </a:extLst>
          </p:cNvPr>
          <p:cNvGrpSpPr/>
          <p:nvPr/>
        </p:nvGrpSpPr>
        <p:grpSpPr>
          <a:xfrm>
            <a:off x="6005856" y="1575432"/>
            <a:ext cx="6102288" cy="4861565"/>
            <a:chOff x="186097" y="1412776"/>
            <a:chExt cx="6282833" cy="5005402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310916BB-7015-4D02-A279-D37F3AA28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255" y="1412776"/>
              <a:ext cx="6175675" cy="4631756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AFCF1B1-2527-426A-A022-511EF960BE4C}"/>
                </a:ext>
              </a:extLst>
            </p:cNvPr>
            <p:cNvSpPr/>
            <p:nvPr/>
          </p:nvSpPr>
          <p:spPr>
            <a:xfrm>
              <a:off x="1127447" y="5727018"/>
              <a:ext cx="4752529" cy="6911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7FFA1F70-BEA3-4E83-A93D-9793DD82DCCA}"/>
                    </a:ext>
                  </a:extLst>
                </p:cNvPr>
                <p:cNvSpPr txBox="1"/>
                <p:nvPr/>
              </p:nvSpPr>
              <p:spPr>
                <a:xfrm rot="16200000">
                  <a:off x="-1238873" y="3647652"/>
                  <a:ext cx="3280827" cy="43088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>
                  <a:defPPr>
                    <a:defRPr lang="pt-PT"/>
                  </a:defPPr>
                  <a:lvl1pPr algn="ctr">
                    <a:defRPr sz="2800" i="1">
                      <a:latin typeface="Cambria Math" panose="02040503050406030204" pitchFamily="18" charset="0"/>
                    </a:defRPr>
                  </a:lvl1pPr>
                </a:lstStyle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fr-FR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fr-FR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FR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fr-FR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fr-FR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25" name="ZoneTexte 24">
                  <a:extLst>
                    <a:ext uri="{FF2B5EF4-FFF2-40B4-BE49-F238E27FC236}">
                      <a16:creationId xmlns:a16="http://schemas.microsoft.com/office/drawing/2014/main" id="{7FFA1F70-BEA3-4E83-A93D-9793DD82DC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1238873" y="3647652"/>
                  <a:ext cx="3280827" cy="430887"/>
                </a:xfrm>
                <a:prstGeom prst="rect">
                  <a:avLst/>
                </a:prstGeom>
                <a:blipFill>
                  <a:blip r:embed="rId7"/>
                  <a:stretch>
                    <a:fillRect r="-289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51E49019-FB49-4EF3-AAFD-DE24933F0CE5}"/>
                    </a:ext>
                  </a:extLst>
                </p:cNvPr>
                <p:cNvSpPr txBox="1"/>
                <p:nvPr/>
              </p:nvSpPr>
              <p:spPr>
                <a:xfrm>
                  <a:off x="1243714" y="5877272"/>
                  <a:ext cx="360039" cy="44904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28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p>
                        </m:sSubSup>
                      </m:oMath>
                    </m:oMathPara>
                  </a14:m>
                  <a:endParaRPr lang="fr-FR" sz="2800" dirty="0">
                    <a:solidFill>
                      <a:srgbClr val="CB2980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51E49019-FB49-4EF3-AAFD-DE24933F0C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714" y="5877272"/>
                  <a:ext cx="360039" cy="449049"/>
                </a:xfrm>
                <a:prstGeom prst="rect">
                  <a:avLst/>
                </a:prstGeom>
                <a:blipFill>
                  <a:blip r:embed="rId8"/>
                  <a:stretch>
                    <a:fillRect l="-21053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B2DF07B6-B28A-4B4B-9F28-60C61991E627}"/>
                    </a:ext>
                  </a:extLst>
                </p:cNvPr>
                <p:cNvSpPr txBox="1"/>
                <p:nvPr/>
              </p:nvSpPr>
              <p:spPr>
                <a:xfrm>
                  <a:off x="2884407" y="5877272"/>
                  <a:ext cx="360039" cy="451822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80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8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8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28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sup>
                        </m:sSubSup>
                      </m:oMath>
                    </m:oMathPara>
                  </a14:m>
                  <a:endParaRPr lang="fr-FR" sz="2800" dirty="0">
                    <a:solidFill>
                      <a:srgbClr val="CB2980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ZoneTexte 26">
                  <a:extLst>
                    <a:ext uri="{FF2B5EF4-FFF2-40B4-BE49-F238E27FC236}">
                      <a16:creationId xmlns:a16="http://schemas.microsoft.com/office/drawing/2014/main" id="{B2DF07B6-B28A-4B4B-9F28-60C61991E6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84407" y="5877272"/>
                  <a:ext cx="360039" cy="451822"/>
                </a:xfrm>
                <a:prstGeom prst="rect">
                  <a:avLst/>
                </a:prstGeom>
                <a:blipFill>
                  <a:blip r:embed="rId9"/>
                  <a:stretch>
                    <a:fillRect l="-26316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Connecteur droit 27">
              <a:extLst>
                <a:ext uri="{FF2B5EF4-FFF2-40B4-BE49-F238E27FC236}">
                  <a16:creationId xmlns:a16="http://schemas.microsoft.com/office/drawing/2014/main" id="{82BF0AAD-AE3B-4778-802B-240464430E00}"/>
                </a:ext>
              </a:extLst>
            </p:cNvPr>
            <p:cNvCxnSpPr>
              <a:cxnSpLocks/>
            </p:cNvCxnSpPr>
            <p:nvPr/>
          </p:nvCxnSpPr>
          <p:spPr>
            <a:xfrm>
              <a:off x="1371600" y="2108200"/>
              <a:ext cx="16130" cy="3658073"/>
            </a:xfrm>
            <a:prstGeom prst="line">
              <a:avLst/>
            </a:prstGeom>
            <a:ln w="57150">
              <a:solidFill>
                <a:srgbClr val="CB29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D1678C85-FD06-4859-A034-42FF09472E2E}"/>
                </a:ext>
              </a:extLst>
            </p:cNvPr>
            <p:cNvCxnSpPr>
              <a:cxnSpLocks/>
            </p:cNvCxnSpPr>
            <p:nvPr/>
          </p:nvCxnSpPr>
          <p:spPr>
            <a:xfrm>
              <a:off x="2874840" y="2116667"/>
              <a:ext cx="9565" cy="3649606"/>
            </a:xfrm>
            <a:prstGeom prst="line">
              <a:avLst/>
            </a:prstGeom>
            <a:ln w="57150">
              <a:solidFill>
                <a:srgbClr val="CB298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F413BDAA-0AC7-467B-8F61-3E5E73D795B4}"/>
                </a:ext>
              </a:extLst>
            </p:cNvPr>
            <p:cNvCxnSpPr>
              <a:cxnSpLocks/>
            </p:cNvCxnSpPr>
            <p:nvPr/>
          </p:nvCxnSpPr>
          <p:spPr>
            <a:xfrm>
              <a:off x="1579640" y="6165304"/>
              <a:ext cx="1105205" cy="0"/>
            </a:xfrm>
            <a:prstGeom prst="straightConnector1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537912E9-D143-47AC-AB78-CEA407FDEE4F}"/>
                    </a:ext>
                  </a:extLst>
                </p:cNvPr>
                <p:cNvSpPr txBox="1"/>
                <p:nvPr/>
              </p:nvSpPr>
              <p:spPr>
                <a:xfrm>
                  <a:off x="1994746" y="5889475"/>
                  <a:ext cx="360039" cy="443635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FR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fr-FR" sz="2800" b="0" i="1" smtClean="0">
                              <a:solidFill>
                                <a:schemeClr val="bg1">
                                  <a:lumMod val="6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fr-FR" sz="2800" dirty="0">
                      <a:solidFill>
                        <a:schemeClr val="bg1">
                          <a:lumMod val="65000"/>
                        </a:schemeClr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31" name="ZoneTexte 30">
                  <a:extLst>
                    <a:ext uri="{FF2B5EF4-FFF2-40B4-BE49-F238E27FC236}">
                      <a16:creationId xmlns:a16="http://schemas.microsoft.com/office/drawing/2014/main" id="{537912E9-D143-47AC-AB78-CEA407FDEE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4746" y="5889475"/>
                  <a:ext cx="360039" cy="443635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647DE059-4FCA-4761-A95D-B0200BEC07E8}"/>
                </a:ext>
              </a:extLst>
            </p:cNvPr>
            <p:cNvSpPr txBox="1"/>
            <p:nvPr/>
          </p:nvSpPr>
          <p:spPr>
            <a:xfrm>
              <a:off x="835955" y="1430648"/>
              <a:ext cx="4836156" cy="411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/>
                <a:t>Poor </a:t>
              </a:r>
              <a:r>
                <a:rPr lang="fr-FR" sz="2000" dirty="0" err="1"/>
                <a:t>definition</a:t>
              </a:r>
              <a:r>
                <a:rPr lang="fr-FR" sz="2000" dirty="0"/>
                <a:t> of </a:t>
              </a:r>
              <a:r>
                <a:rPr lang="fr-FR" sz="2000" dirty="0" err="1"/>
                <a:t>bounds</a:t>
              </a:r>
              <a:endParaRPr lang="fr-FR" sz="2000" dirty="0"/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590311BF-729D-4364-B6D6-9C26819929C4}"/>
                </a:ext>
              </a:extLst>
            </p:cNvPr>
            <p:cNvSpPr/>
            <p:nvPr/>
          </p:nvSpPr>
          <p:spPr>
            <a:xfrm>
              <a:off x="1789562" y="4406801"/>
              <a:ext cx="263742" cy="26374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14264EF9-7B97-4ABA-8A41-234A30B92AA1}"/>
              </a:ext>
            </a:extLst>
          </p:cNvPr>
          <p:cNvSpPr txBox="1"/>
          <p:nvPr/>
        </p:nvSpPr>
        <p:spPr>
          <a:xfrm>
            <a:off x="1573176" y="5218543"/>
            <a:ext cx="1631254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it-IT" sz="1400" dirty="0">
                <a:solidFill>
                  <a:srgbClr val="C00000"/>
                </a:solidFill>
              </a:rPr>
              <a:t>Real optimum</a:t>
            </a:r>
            <a:endParaRPr lang="fr-FR" sz="1400" dirty="0">
              <a:solidFill>
                <a:srgbClr val="C00000"/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08365C42-87F7-4E2F-8B44-EA49186CC2E5}"/>
              </a:ext>
            </a:extLst>
          </p:cNvPr>
          <p:cNvSpPr txBox="1"/>
          <p:nvPr/>
        </p:nvSpPr>
        <p:spPr>
          <a:xfrm>
            <a:off x="7237676" y="4802486"/>
            <a:ext cx="1336425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it-IT" sz="1400" dirty="0">
                <a:solidFill>
                  <a:srgbClr val="C00000"/>
                </a:solidFill>
              </a:rPr>
              <a:t>Suboptimum</a:t>
            </a:r>
            <a:endParaRPr lang="fr-FR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538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>
            <a:extLst>
              <a:ext uri="{FF2B5EF4-FFF2-40B4-BE49-F238E27FC236}">
                <a16:creationId xmlns:a16="http://schemas.microsoft.com/office/drawing/2014/main" id="{124573C1-DC7A-4D19-8D90-CA50D253BA5F}"/>
              </a:ext>
            </a:extLst>
          </p:cNvPr>
          <p:cNvGrpSpPr/>
          <p:nvPr/>
        </p:nvGrpSpPr>
        <p:grpSpPr>
          <a:xfrm>
            <a:off x="2876261" y="2795720"/>
            <a:ext cx="5453154" cy="3942982"/>
            <a:chOff x="299472" y="3068960"/>
            <a:chExt cx="5453154" cy="3942982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BB53F7B-5876-450D-8DF2-84A05EB7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114" y="3068960"/>
              <a:ext cx="4608512" cy="34563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75BBADC-CAF9-4331-9C9A-AE56E19255A2}"/>
                    </a:ext>
                  </a:extLst>
                </p:cNvPr>
                <p:cNvSpPr txBox="1"/>
                <p:nvPr/>
              </p:nvSpPr>
              <p:spPr>
                <a:xfrm>
                  <a:off x="2367083" y="6704165"/>
                  <a:ext cx="2448272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fr-FR" sz="200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fr-FR" sz="20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fr-FR" sz="20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fr-FR" sz="2000" b="0" i="1" smtClean="0">
                                <a:solidFill>
                                  <a:srgbClr val="CB298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oMath>
                    </m:oMathPara>
                  </a14:m>
                  <a:endParaRPr lang="fr-FR" sz="2000" dirty="0">
                    <a:solidFill>
                      <a:srgbClr val="CB2980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75BBADC-CAF9-4331-9C9A-AE56E19255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083" y="6704165"/>
                  <a:ext cx="2448272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22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AA92295F-27AE-4CCD-B380-CB6C9AF80782}"/>
                    </a:ext>
                  </a:extLst>
                </p:cNvPr>
                <p:cNvSpPr txBox="1"/>
                <p:nvPr/>
              </p:nvSpPr>
              <p:spPr>
                <a:xfrm rot="16200000">
                  <a:off x="-86699" y="5847971"/>
                  <a:ext cx="1080120" cy="30777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 xmlns:m="http://schemas.openxmlformats.org/officeDocument/2006/math">
                      <m:sSup>
                        <m:sSupPr>
                          <m:ctrlPr>
                            <a:rPr lang="fr-FR" sz="200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sz="20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fr-FR" sz="20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fr-FR" sz="200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fr-FR" sz="2000" i="1" smtClean="0">
                                  <a:solidFill>
                                    <a:srgbClr val="CB298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fr-FR" sz="2000" b="0" i="1" smtClean="0">
                                  <a:solidFill>
                                    <a:srgbClr val="CB298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fr-FR" sz="2000" b="0" i="1" smtClean="0">
                                  <a:solidFill>
                                    <a:srgbClr val="CB298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fr-FR" sz="2000" b="0" i="1" smtClean="0">
                                  <a:solidFill>
                                    <a:srgbClr val="CB298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</m:e>
                      </m:d>
                    </m:oMath>
                  </a14:m>
                  <a:r>
                    <a:rPr lang="fr-FR" sz="2000" dirty="0">
                      <a:solidFill>
                        <a:srgbClr val="CB2980"/>
                      </a:solidFill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3" name="ZoneTexte 12">
                  <a:extLst>
                    <a:ext uri="{FF2B5EF4-FFF2-40B4-BE49-F238E27FC236}">
                      <a16:creationId xmlns:a16="http://schemas.microsoft.com/office/drawing/2014/main" id="{AA92295F-27AE-4CCD-B380-CB6C9AF807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-86699" y="5847971"/>
                  <a:ext cx="1080120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38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52805B3C-10C0-4CF5-AF73-4A1D9A1050C8}"/>
              </a:ext>
            </a:extLst>
          </p:cNvPr>
          <p:cNvSpPr txBox="1"/>
          <p:nvPr/>
        </p:nvSpPr>
        <p:spPr>
          <a:xfrm>
            <a:off x="4943872" y="6021029"/>
            <a:ext cx="2448272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27348" y="1815353"/>
                <a:ext cx="11700000" cy="1397624"/>
              </a:xfrm>
            </p:spPr>
            <p:txBody>
              <a:bodyPr/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The </a:t>
                </a:r>
                <a:r>
                  <a:rPr lang="it-IT" i="1" dirty="0"/>
                  <a:t>merit function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it-IT" dirty="0"/>
                  <a:t> is the quantity to optimize (minimize or maximize)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The</a:t>
                </a:r>
                <a:r>
                  <a:rPr lang="fr-FR" dirty="0"/>
                  <a:t> optimal value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typically</a:t>
                </a:r>
                <a:r>
                  <a:rPr lang="fr-FR" dirty="0"/>
                  <a:t> </a:t>
                </a:r>
                <a:r>
                  <a:rPr lang="fr-FR" dirty="0" err="1"/>
                  <a:t>indicated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an </a:t>
                </a:r>
                <a:r>
                  <a:rPr lang="fr-FR" dirty="0" err="1"/>
                  <a:t>asterisk</a:t>
                </a:r>
                <a:r>
                  <a:rPr lang="fr-FR" dirty="0"/>
                  <a:t>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fr-FR" sz="2400" b="1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</m:oMath>
                </a14:m>
                <a:r>
                  <a:rPr lang="fr-FR" dirty="0"/>
                  <a:t> </a:t>
                </a: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In GEMSEO,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must be an output of a discipline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6" name="Espace réservé du text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27348" y="1815353"/>
                <a:ext cx="11700000" cy="1397624"/>
              </a:xfrm>
              <a:blipFill>
                <a:blip r:embed="rId5"/>
                <a:stretch>
                  <a:fillRect l="-1250" t="-786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merit function</a:t>
            </a:r>
            <a:endParaRPr lang="fr-FR" dirty="0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517B54BD-0E28-4B8A-B72B-963104234FA8}"/>
              </a:ext>
            </a:extLst>
          </p:cNvPr>
          <p:cNvSpPr/>
          <p:nvPr/>
        </p:nvSpPr>
        <p:spPr>
          <a:xfrm>
            <a:off x="5967918" y="5579270"/>
            <a:ext cx="256163" cy="256163"/>
          </a:xfrm>
          <a:prstGeom prst="ellipse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33E78C67-010E-4C80-9516-AF8112364500}"/>
              </a:ext>
            </a:extLst>
          </p:cNvPr>
          <p:cNvCxnSpPr>
            <a:cxnSpLocks/>
          </p:cNvCxnSpPr>
          <p:nvPr/>
        </p:nvCxnSpPr>
        <p:spPr>
          <a:xfrm>
            <a:off x="6095999" y="5702300"/>
            <a:ext cx="0" cy="692150"/>
          </a:xfrm>
          <a:prstGeom prst="line">
            <a:avLst/>
          </a:prstGeom>
          <a:ln w="38100">
            <a:solidFill>
              <a:srgbClr val="CB29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A4FC78E-143E-406C-B95E-3B86B9D894EC}"/>
              </a:ext>
            </a:extLst>
          </p:cNvPr>
          <p:cNvCxnSpPr>
            <a:cxnSpLocks/>
          </p:cNvCxnSpPr>
          <p:nvPr/>
        </p:nvCxnSpPr>
        <p:spPr>
          <a:xfrm flipH="1">
            <a:off x="3340100" y="5708650"/>
            <a:ext cx="2826991" cy="0"/>
          </a:xfrm>
          <a:prstGeom prst="line">
            <a:avLst/>
          </a:prstGeom>
          <a:ln w="38100">
            <a:solidFill>
              <a:srgbClr val="CB298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0641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5"/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27347" y="1815352"/>
                <a:ext cx="6199021" cy="4637984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 constraint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4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it-IT" sz="2400" dirty="0"/>
                  <a:t> </a:t>
                </a:r>
                <a:r>
                  <a:rPr lang="it-IT" dirty="0"/>
                  <a:t>is a requirement that restrains the design space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Constraints can change the optimal solution &gt;&gt;&gt;</a:t>
                </a:r>
              </a:p>
              <a:p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 err="1"/>
                  <a:t>Constraints</a:t>
                </a:r>
                <a:r>
                  <a:rPr lang="fr-FR" dirty="0"/>
                  <a:t> can </a:t>
                </a:r>
                <a:r>
                  <a:rPr lang="fr-FR" dirty="0" err="1"/>
                  <a:t>be</a:t>
                </a:r>
                <a:r>
                  <a:rPr lang="fr-FR" dirty="0"/>
                  <a:t> </a:t>
                </a:r>
                <a:r>
                  <a:rPr lang="fr-FR" dirty="0" err="1"/>
                  <a:t>expressed</a:t>
                </a:r>
                <a:r>
                  <a:rPr lang="fr-FR" dirty="0"/>
                  <a:t> as:</a:t>
                </a:r>
              </a:p>
              <a:p>
                <a:endParaRPr lang="fr-FR" dirty="0"/>
              </a:p>
              <a:p>
                <a:pPr marL="609600" lvl="1" indent="-342900">
                  <a:buFont typeface="Arial" panose="020B0604020202020204" pitchFamily="34" charset="0"/>
                  <a:buChar char="•"/>
                </a:pPr>
                <a:r>
                  <a:rPr lang="fr-FR" dirty="0" err="1"/>
                  <a:t>Inequalities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fr-FR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fr-FR" dirty="0"/>
              </a:p>
              <a:p>
                <a:pPr marL="609600" lvl="1" indent="-342900">
                  <a:buFont typeface="Arial" panose="020B0604020202020204" pitchFamily="34" charset="0"/>
                  <a:buChar char="•"/>
                </a:pPr>
                <a:r>
                  <a:rPr lang="fr-FR" dirty="0" err="1"/>
                  <a:t>Equalities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it-IT" sz="22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sz="22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fr-FR" sz="22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fr-FR" sz="2200" dirty="0"/>
                  <a:t> </a:t>
                </a:r>
              </a:p>
              <a:p>
                <a:pPr marL="609600" lvl="1" indent="-342900">
                  <a:buFont typeface="Arial" panose="020B0604020202020204" pitchFamily="34" charset="0"/>
                  <a:buChar char="•"/>
                </a:pPr>
                <a:endParaRPr lang="fr-FR" sz="22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A solution </a:t>
                </a:r>
                <a:r>
                  <a:rPr lang="fr-FR" dirty="0" err="1"/>
                  <a:t>fulfilling</a:t>
                </a:r>
                <a:r>
                  <a:rPr lang="fr-FR" dirty="0"/>
                  <a:t> all </a:t>
                </a:r>
                <a:r>
                  <a:rPr lang="fr-FR" dirty="0" err="1"/>
                  <a:t>constraints</a:t>
                </a:r>
                <a:r>
                  <a:rPr lang="fr-FR" dirty="0"/>
                  <a:t>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called</a:t>
                </a:r>
                <a:r>
                  <a:rPr lang="fr-FR" dirty="0"/>
                  <a:t> </a:t>
                </a:r>
                <a:r>
                  <a:rPr lang="fr-FR" i="1" dirty="0" err="1"/>
                  <a:t>feasible</a:t>
                </a:r>
                <a:endParaRPr lang="fr-FR" i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In GEMSEO,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fr-FR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400" dirty="0"/>
                  <a:t> </a:t>
                </a:r>
                <a:r>
                  <a:rPr lang="it-IT" dirty="0"/>
                  <a:t>must be an output of a discipline</a:t>
                </a:r>
              </a:p>
            </p:txBody>
          </p:sp>
        </mc:Choice>
        <mc:Fallback xmlns="">
          <p:sp>
            <p:nvSpPr>
              <p:cNvPr id="6" name="Espace réservé du texte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27347" y="1815352"/>
                <a:ext cx="6199021" cy="4637984"/>
              </a:xfrm>
              <a:blipFill>
                <a:blip r:embed="rId2"/>
                <a:stretch>
                  <a:fillRect l="-2163" t="-3154" b="-105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constraint</a:t>
            </a:r>
            <a:endParaRPr lang="fr-FR" dirty="0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id="{1498E517-E8AA-47CD-BC55-B7D3327C783E}"/>
              </a:ext>
            </a:extLst>
          </p:cNvPr>
          <p:cNvGrpSpPr/>
          <p:nvPr/>
        </p:nvGrpSpPr>
        <p:grpSpPr>
          <a:xfrm>
            <a:off x="6420324" y="1268760"/>
            <a:ext cx="5648819" cy="5040558"/>
            <a:chOff x="6966106" y="1392369"/>
            <a:chExt cx="4895376" cy="4368245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CBB53F7B-5876-450D-8DF2-84A05EB76E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6106" y="1830926"/>
              <a:ext cx="4608512" cy="3456384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45A97D3-7F45-45B6-88B3-8D2B7F29F7BD}"/>
                </a:ext>
              </a:extLst>
            </p:cNvPr>
            <p:cNvSpPr/>
            <p:nvPr/>
          </p:nvSpPr>
          <p:spPr>
            <a:xfrm>
              <a:off x="7176120" y="3789040"/>
              <a:ext cx="4479359" cy="1127366"/>
            </a:xfrm>
            <a:prstGeom prst="rect">
              <a:avLst/>
            </a:prstGeom>
            <a:solidFill>
              <a:srgbClr val="00598A">
                <a:alpha val="5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2D95C294-057C-4427-96B4-CC806C2928CC}"/>
                    </a:ext>
                  </a:extLst>
                </p:cNvPr>
                <p:cNvSpPr txBox="1"/>
                <p:nvPr/>
              </p:nvSpPr>
              <p:spPr>
                <a:xfrm>
                  <a:off x="8293323" y="4007219"/>
                  <a:ext cx="259228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fr-FR" sz="20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FR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fr-FR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fr-FR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≥−0.25</m:t>
                        </m:r>
                      </m:oMath>
                    </m:oMathPara>
                  </a14:m>
                  <a:endParaRPr lang="fr-FR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5" name="ZoneTexte 14">
                  <a:extLst>
                    <a:ext uri="{FF2B5EF4-FFF2-40B4-BE49-F238E27FC236}">
                      <a16:creationId xmlns:a16="http://schemas.microsoft.com/office/drawing/2014/main" id="{2D95C294-057C-4427-96B4-CC806C2928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3323" y="4007219"/>
                  <a:ext cx="2592288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23214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Connecteur droit 25">
              <a:extLst>
                <a:ext uri="{FF2B5EF4-FFF2-40B4-BE49-F238E27FC236}">
                  <a16:creationId xmlns:a16="http://schemas.microsoft.com/office/drawing/2014/main" id="{FA4FC78E-143E-406C-B95E-3B86B9D894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1020" y="3789040"/>
              <a:ext cx="4684381" cy="0"/>
            </a:xfrm>
            <a:prstGeom prst="line">
              <a:avLst/>
            </a:prstGeom>
            <a:ln w="38100">
              <a:solidFill>
                <a:srgbClr val="01D1D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Ellipse 15">
              <a:extLst>
                <a:ext uri="{FF2B5EF4-FFF2-40B4-BE49-F238E27FC236}">
                  <a16:creationId xmlns:a16="http://schemas.microsoft.com/office/drawing/2014/main" id="{B744FEB1-F0C9-44AB-AB94-D2626C84423A}"/>
                </a:ext>
              </a:extLst>
            </p:cNvPr>
            <p:cNvSpPr/>
            <p:nvPr/>
          </p:nvSpPr>
          <p:spPr>
            <a:xfrm>
              <a:off x="9266849" y="4648849"/>
              <a:ext cx="215203" cy="215203"/>
            </a:xfrm>
            <a:prstGeom prst="ellipse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336FA05E-E9E7-4F2A-B8A3-244E3D2E1412}"/>
                </a:ext>
              </a:extLst>
            </p:cNvPr>
            <p:cNvCxnSpPr/>
            <p:nvPr/>
          </p:nvCxnSpPr>
          <p:spPr>
            <a:xfrm>
              <a:off x="9515117" y="4836887"/>
              <a:ext cx="736600" cy="615950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29692D07-B7B1-46B5-862A-5EF2E398D876}"/>
                </a:ext>
              </a:extLst>
            </p:cNvPr>
            <p:cNvSpPr txBox="1"/>
            <p:nvPr/>
          </p:nvSpPr>
          <p:spPr>
            <a:xfrm>
              <a:off x="9413210" y="5452837"/>
              <a:ext cx="2448272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fr-FR" sz="2000" dirty="0" err="1">
                  <a:solidFill>
                    <a:schemeClr val="bg1">
                      <a:lumMod val="50000"/>
                    </a:schemeClr>
                  </a:solidFill>
                </a:rPr>
                <a:t>Unfeasible</a:t>
              </a:r>
              <a:endParaRPr lang="fr-FR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7" name="Ellipse 26">
              <a:extLst>
                <a:ext uri="{FF2B5EF4-FFF2-40B4-BE49-F238E27FC236}">
                  <a16:creationId xmlns:a16="http://schemas.microsoft.com/office/drawing/2014/main" id="{0E572410-7AA2-4670-9067-7DE841AD76D2}"/>
                </a:ext>
              </a:extLst>
            </p:cNvPr>
            <p:cNvSpPr/>
            <p:nvPr/>
          </p:nvSpPr>
          <p:spPr>
            <a:xfrm>
              <a:off x="7879374" y="3683649"/>
              <a:ext cx="215203" cy="215203"/>
            </a:xfrm>
            <a:prstGeom prst="ellipse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Ellipse 27">
              <a:extLst>
                <a:ext uri="{FF2B5EF4-FFF2-40B4-BE49-F238E27FC236}">
                  <a16:creationId xmlns:a16="http://schemas.microsoft.com/office/drawing/2014/main" id="{353E7AEB-48DD-4E6C-B27D-285252B251DA}"/>
                </a:ext>
              </a:extLst>
            </p:cNvPr>
            <p:cNvSpPr/>
            <p:nvPr/>
          </p:nvSpPr>
          <p:spPr>
            <a:xfrm>
              <a:off x="8293323" y="3689999"/>
              <a:ext cx="215203" cy="2152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B2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94CB67BC-B79A-4C89-93BD-AFBC107C9E75}"/>
                </a:ext>
              </a:extLst>
            </p:cNvPr>
            <p:cNvSpPr/>
            <p:nvPr/>
          </p:nvSpPr>
          <p:spPr>
            <a:xfrm>
              <a:off x="8905133" y="3689999"/>
              <a:ext cx="215203" cy="2152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B2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8FCEE79A-2D5B-497A-9EF0-7F78E6A2AD8E}"/>
                </a:ext>
              </a:extLst>
            </p:cNvPr>
            <p:cNvSpPr/>
            <p:nvPr/>
          </p:nvSpPr>
          <p:spPr>
            <a:xfrm>
              <a:off x="9553205" y="3689999"/>
              <a:ext cx="215203" cy="215203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CB2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672D32CA-29BC-41DE-A648-C44385CF5AC2}"/>
                </a:ext>
              </a:extLst>
            </p:cNvPr>
            <p:cNvSpPr txBox="1"/>
            <p:nvPr/>
          </p:nvSpPr>
          <p:spPr>
            <a:xfrm>
              <a:off x="7608169" y="1392369"/>
              <a:ext cx="3864621" cy="27916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r>
                <a:rPr lang="fr-FR" sz="2000" dirty="0" err="1">
                  <a:solidFill>
                    <a:schemeClr val="bg1">
                      <a:lumMod val="50000"/>
                    </a:schemeClr>
                  </a:solidFill>
                </a:rPr>
                <a:t>Feasible</a:t>
              </a:r>
              <a:r>
                <a:rPr lang="fr-FR" sz="2000" dirty="0">
                  <a:solidFill>
                    <a:schemeClr val="bg1">
                      <a:lumMod val="50000"/>
                    </a:schemeClr>
                  </a:solidFill>
                </a:rPr>
                <a:t> (multiple solutions)</a:t>
              </a: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6FED930A-82AC-4787-87E5-50ED035003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6975" y="1721627"/>
              <a:ext cx="181558" cy="1750194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Connecteur droit 32">
              <a:extLst>
                <a:ext uri="{FF2B5EF4-FFF2-40B4-BE49-F238E27FC236}">
                  <a16:creationId xmlns:a16="http://schemas.microsoft.com/office/drawing/2014/main" id="{36E34069-1D27-47FC-8A45-CFAFABF50563}"/>
                </a:ext>
              </a:extLst>
            </p:cNvPr>
            <p:cNvCxnSpPr>
              <a:cxnSpLocks/>
            </p:cNvCxnSpPr>
            <p:nvPr/>
          </p:nvCxnSpPr>
          <p:spPr>
            <a:xfrm>
              <a:off x="8293323" y="1728909"/>
              <a:ext cx="0" cy="180535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Connecteur droit 33">
              <a:extLst>
                <a:ext uri="{FF2B5EF4-FFF2-40B4-BE49-F238E27FC236}">
                  <a16:creationId xmlns:a16="http://schemas.microsoft.com/office/drawing/2014/main" id="{09F7CA3C-B8DE-4363-8B32-FEC8315B85C0}"/>
                </a:ext>
              </a:extLst>
            </p:cNvPr>
            <p:cNvCxnSpPr>
              <a:cxnSpLocks/>
            </p:cNvCxnSpPr>
            <p:nvPr/>
          </p:nvCxnSpPr>
          <p:spPr>
            <a:xfrm>
              <a:off x="8453418" y="1728909"/>
              <a:ext cx="449950" cy="1813188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Connecteur droit 35">
              <a:extLst>
                <a:ext uri="{FF2B5EF4-FFF2-40B4-BE49-F238E27FC236}">
                  <a16:creationId xmlns:a16="http://schemas.microsoft.com/office/drawing/2014/main" id="{D1A280CB-5431-4394-AD65-A901F5E48DD4}"/>
                </a:ext>
              </a:extLst>
            </p:cNvPr>
            <p:cNvCxnSpPr>
              <a:cxnSpLocks/>
            </p:cNvCxnSpPr>
            <p:nvPr/>
          </p:nvCxnSpPr>
          <p:spPr>
            <a:xfrm>
              <a:off x="8633861" y="1742173"/>
              <a:ext cx="962526" cy="1857675"/>
            </a:xfrm>
            <a:prstGeom prst="line">
              <a:avLst/>
            </a:prstGeom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86229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1577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 scenario is a </a:t>
            </a:r>
            <a:r>
              <a:rPr lang="it-IT" i="1" dirty="0"/>
              <a:t>workflow manager </a:t>
            </a:r>
            <a:r>
              <a:rPr lang="it-IT" dirty="0"/>
              <a:t>that puts evrything together: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Creates and optimization problem 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Builds an MDO workflow from a set of disciplines and a design space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Add the necessary constraints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Runs the problem according to the chosen algorithm (i.e. gradient-based, search methods..)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scenario</a:t>
            </a:r>
            <a:endParaRPr lang="fr-FR" dirty="0"/>
          </a:p>
        </p:txBody>
      </p:sp>
      <p:sp>
        <p:nvSpPr>
          <p:cNvPr id="25" name="Rectangle à coins arrondis 85">
            <a:extLst>
              <a:ext uri="{FF2B5EF4-FFF2-40B4-BE49-F238E27FC236}">
                <a16:creationId xmlns:a16="http://schemas.microsoft.com/office/drawing/2014/main" id="{A4EC8E79-5422-4036-98E2-C5DC657ED506}"/>
              </a:ext>
            </a:extLst>
          </p:cNvPr>
          <p:cNvSpPr/>
          <p:nvPr/>
        </p:nvSpPr>
        <p:spPr>
          <a:xfrm>
            <a:off x="3718436" y="3645024"/>
            <a:ext cx="8208912" cy="2808312"/>
          </a:xfrm>
          <a:prstGeom prst="roundRect">
            <a:avLst>
              <a:gd name="adj" fmla="val 8979"/>
            </a:avLst>
          </a:prstGeom>
          <a:solidFill>
            <a:srgbClr val="CB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à coins arrondis 25">
            <a:extLst>
              <a:ext uri="{FF2B5EF4-FFF2-40B4-BE49-F238E27FC236}">
                <a16:creationId xmlns:a16="http://schemas.microsoft.com/office/drawing/2014/main" id="{7C5B5909-6F1E-4CFA-9C0D-916CBE0D95DF}"/>
              </a:ext>
            </a:extLst>
          </p:cNvPr>
          <p:cNvSpPr/>
          <p:nvPr/>
        </p:nvSpPr>
        <p:spPr>
          <a:xfrm>
            <a:off x="6382732" y="4437112"/>
            <a:ext cx="1573343" cy="512391"/>
          </a:xfrm>
          <a:prstGeom prst="roundRect">
            <a:avLst/>
          </a:prstGeom>
          <a:solidFill>
            <a:srgbClr val="46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</a:t>
            </a:r>
            <a:r>
              <a:rPr kumimoji="0" lang="it-IT" sz="1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294F9752-A679-4BA2-96AC-D21B4756D43B}"/>
              </a:ext>
            </a:extLst>
          </p:cNvPr>
          <p:cNvCxnSpPr/>
          <p:nvPr/>
        </p:nvCxnSpPr>
        <p:spPr>
          <a:xfrm>
            <a:off x="5685869" y="4609748"/>
            <a:ext cx="696863" cy="0"/>
          </a:xfrm>
          <a:prstGeom prst="straightConnector1">
            <a:avLst/>
          </a:prstGeom>
          <a:noFill/>
          <a:ln w="38100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30C5A9AB-1EC3-4F18-9794-28F2429C530F}"/>
              </a:ext>
            </a:extLst>
          </p:cNvPr>
          <p:cNvCxnSpPr/>
          <p:nvPr/>
        </p:nvCxnSpPr>
        <p:spPr>
          <a:xfrm>
            <a:off x="5685869" y="4781043"/>
            <a:ext cx="696863" cy="0"/>
          </a:xfrm>
          <a:prstGeom prst="straightConnector1">
            <a:avLst/>
          </a:prstGeom>
          <a:noFill/>
          <a:ln w="38100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sp>
        <p:nvSpPr>
          <p:cNvPr id="30" name="Rectangle à coins arrondis 34">
            <a:extLst>
              <a:ext uri="{FF2B5EF4-FFF2-40B4-BE49-F238E27FC236}">
                <a16:creationId xmlns:a16="http://schemas.microsoft.com/office/drawing/2014/main" id="{52EEE4EB-C055-4E4B-8A7C-4AA5BA34262E}"/>
              </a:ext>
            </a:extLst>
          </p:cNvPr>
          <p:cNvSpPr/>
          <p:nvPr/>
        </p:nvSpPr>
        <p:spPr>
          <a:xfrm>
            <a:off x="7882801" y="5348048"/>
            <a:ext cx="1573343" cy="512391"/>
          </a:xfrm>
          <a:prstGeom prst="roundRect">
            <a:avLst/>
          </a:prstGeom>
          <a:solidFill>
            <a:srgbClr val="46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 3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19F88B7-6710-498F-A577-7A2DC767E8FB}"/>
              </a:ext>
            </a:extLst>
          </p:cNvPr>
          <p:cNvCxnSpPr/>
          <p:nvPr/>
        </p:nvCxnSpPr>
        <p:spPr>
          <a:xfrm>
            <a:off x="7185938" y="5605483"/>
            <a:ext cx="696863" cy="0"/>
          </a:xfrm>
          <a:prstGeom prst="straightConnector1">
            <a:avLst/>
          </a:prstGeom>
          <a:noFill/>
          <a:ln w="38100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73D02A13-8DC1-44AB-9AB8-94CEBF44E8C8}"/>
              </a:ext>
            </a:extLst>
          </p:cNvPr>
          <p:cNvCxnSpPr/>
          <p:nvPr/>
        </p:nvCxnSpPr>
        <p:spPr>
          <a:xfrm>
            <a:off x="7185938" y="5776778"/>
            <a:ext cx="696863" cy="0"/>
          </a:xfrm>
          <a:prstGeom prst="straightConnector1">
            <a:avLst/>
          </a:prstGeom>
          <a:noFill/>
          <a:ln w="38100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3F775F56-D9C1-4A46-8FBD-7CB22AC2A799}"/>
              </a:ext>
            </a:extLst>
          </p:cNvPr>
          <p:cNvCxnSpPr/>
          <p:nvPr/>
        </p:nvCxnSpPr>
        <p:spPr>
          <a:xfrm>
            <a:off x="9456144" y="5516177"/>
            <a:ext cx="1357287" cy="0"/>
          </a:xfrm>
          <a:prstGeom prst="straightConnector1">
            <a:avLst/>
          </a:prstGeom>
          <a:noFill/>
          <a:ln w="38100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34" name="Connecteur en angle 3">
            <a:extLst>
              <a:ext uri="{FF2B5EF4-FFF2-40B4-BE49-F238E27FC236}">
                <a16:creationId xmlns:a16="http://schemas.microsoft.com/office/drawing/2014/main" id="{0D4F5D9A-20E9-4A92-8591-D58E28B4B88C}"/>
              </a:ext>
            </a:extLst>
          </p:cNvPr>
          <p:cNvCxnSpPr>
            <a:endCxn id="30" idx="0"/>
          </p:cNvCxnSpPr>
          <p:nvPr/>
        </p:nvCxnSpPr>
        <p:spPr>
          <a:xfrm>
            <a:off x="7976696" y="4765927"/>
            <a:ext cx="692777" cy="582121"/>
          </a:xfrm>
          <a:prstGeom prst="bentConnector2">
            <a:avLst/>
          </a:prstGeom>
          <a:noFill/>
          <a:ln w="38100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sp>
        <p:nvSpPr>
          <p:cNvPr id="36" name="Rectangle à coins arrondis 58">
            <a:extLst>
              <a:ext uri="{FF2B5EF4-FFF2-40B4-BE49-F238E27FC236}">
                <a16:creationId xmlns:a16="http://schemas.microsoft.com/office/drawing/2014/main" id="{3776A6E4-4CC4-47B1-BE5C-74FCB5D84EB1}"/>
              </a:ext>
            </a:extLst>
          </p:cNvPr>
          <p:cNvSpPr/>
          <p:nvPr/>
        </p:nvSpPr>
        <p:spPr>
          <a:xfrm>
            <a:off x="9741459" y="4354290"/>
            <a:ext cx="1573343" cy="512391"/>
          </a:xfrm>
          <a:prstGeom prst="roundRect">
            <a:avLst/>
          </a:prstGeom>
          <a:solidFill>
            <a:srgbClr val="46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 2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001B6686-6191-46A7-BFFC-B67E69ACF947}"/>
              </a:ext>
            </a:extLst>
          </p:cNvPr>
          <p:cNvCxnSpPr/>
          <p:nvPr/>
        </p:nvCxnSpPr>
        <p:spPr>
          <a:xfrm>
            <a:off x="7993630" y="4611725"/>
            <a:ext cx="1747829" cy="0"/>
          </a:xfrm>
          <a:prstGeom prst="straightConnector1">
            <a:avLst/>
          </a:prstGeom>
          <a:noFill/>
          <a:ln w="38100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sp>
        <p:nvSpPr>
          <p:cNvPr id="38" name="Rectangle à coins arrondis 77">
            <a:extLst>
              <a:ext uri="{FF2B5EF4-FFF2-40B4-BE49-F238E27FC236}">
                <a16:creationId xmlns:a16="http://schemas.microsoft.com/office/drawing/2014/main" id="{1371227B-5A7F-42BC-A0E5-2FA47A04E6C2}"/>
              </a:ext>
            </a:extLst>
          </p:cNvPr>
          <p:cNvSpPr/>
          <p:nvPr/>
        </p:nvSpPr>
        <p:spPr>
          <a:xfrm>
            <a:off x="4006468" y="3789040"/>
            <a:ext cx="1535385" cy="493242"/>
          </a:xfrm>
          <a:prstGeom prst="round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MDO</a:t>
            </a:r>
            <a:endParaRPr lang="fr-FR" dirty="0"/>
          </a:p>
        </p:txBody>
      </p:sp>
      <p:cxnSp>
        <p:nvCxnSpPr>
          <p:cNvPr id="39" name="Connecteur en angle 81">
            <a:extLst>
              <a:ext uri="{FF2B5EF4-FFF2-40B4-BE49-F238E27FC236}">
                <a16:creationId xmlns:a16="http://schemas.microsoft.com/office/drawing/2014/main" id="{15AAA8CC-E4FB-4E7C-A8CF-6E038D34F692}"/>
              </a:ext>
            </a:extLst>
          </p:cNvPr>
          <p:cNvCxnSpPr>
            <a:stCxn id="38" idx="3"/>
            <a:endCxn id="36" idx="0"/>
          </p:cNvCxnSpPr>
          <p:nvPr/>
        </p:nvCxnSpPr>
        <p:spPr>
          <a:xfrm>
            <a:off x="5541853" y="4035661"/>
            <a:ext cx="4986278" cy="318629"/>
          </a:xfrm>
          <a:prstGeom prst="bentConnector2">
            <a:avLst/>
          </a:prstGeom>
          <a:noFill/>
          <a:ln w="38100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sp>
        <p:nvSpPr>
          <p:cNvPr id="40" name="Rectangle à coins arrondis 77">
            <a:extLst>
              <a:ext uri="{FF2B5EF4-FFF2-40B4-BE49-F238E27FC236}">
                <a16:creationId xmlns:a16="http://schemas.microsoft.com/office/drawing/2014/main" id="{FB34A144-968B-48D7-80BB-7540366F4628}"/>
              </a:ext>
            </a:extLst>
          </p:cNvPr>
          <p:cNvSpPr/>
          <p:nvPr/>
        </p:nvSpPr>
        <p:spPr>
          <a:xfrm>
            <a:off x="783834" y="3789040"/>
            <a:ext cx="1535385" cy="49324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rgbClr val="0F999C"/>
                </a:solidFill>
              </a:rPr>
              <a:t>Disciplines</a:t>
            </a:r>
            <a:endParaRPr lang="fr-FR" sz="1400" b="1" dirty="0">
              <a:solidFill>
                <a:srgbClr val="0F999C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8204581-44F1-4C06-B099-51CDB7E25EA1}"/>
              </a:ext>
            </a:extLst>
          </p:cNvPr>
          <p:cNvSpPr/>
          <p:nvPr/>
        </p:nvSpPr>
        <p:spPr>
          <a:xfrm>
            <a:off x="3580182" y="3889586"/>
            <a:ext cx="292149" cy="2921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CC7D0586-BEE3-4B73-8C64-B2FC8999153A}"/>
              </a:ext>
            </a:extLst>
          </p:cNvPr>
          <p:cNvCxnSpPr>
            <a:stCxn id="40" idx="3"/>
            <a:endCxn id="2" idx="2"/>
          </p:cNvCxnSpPr>
          <p:nvPr/>
        </p:nvCxnSpPr>
        <p:spPr>
          <a:xfrm>
            <a:off x="2319219" y="4035661"/>
            <a:ext cx="1260963" cy="0"/>
          </a:xfrm>
          <a:prstGeom prst="line">
            <a:avLst/>
          </a:prstGeom>
          <a:ln w="28575">
            <a:solidFill>
              <a:srgbClr val="0F99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à coins arrondis 77">
            <a:extLst>
              <a:ext uri="{FF2B5EF4-FFF2-40B4-BE49-F238E27FC236}">
                <a16:creationId xmlns:a16="http://schemas.microsoft.com/office/drawing/2014/main" id="{0510CB26-8040-4141-AFB4-8C5F105DDBE1}"/>
              </a:ext>
            </a:extLst>
          </p:cNvPr>
          <p:cNvSpPr/>
          <p:nvPr/>
        </p:nvSpPr>
        <p:spPr>
          <a:xfrm>
            <a:off x="783834" y="4456261"/>
            <a:ext cx="1535385" cy="49324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rgbClr val="0F999C"/>
                </a:solidFill>
              </a:rPr>
              <a:t>Design space</a:t>
            </a:r>
            <a:endParaRPr lang="fr-FR" sz="1400" b="1" dirty="0">
              <a:solidFill>
                <a:srgbClr val="0F999C"/>
              </a:solidFill>
            </a:endParaRPr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A377075C-CD80-49B8-9B83-2A5AABEB1C2C}"/>
              </a:ext>
            </a:extLst>
          </p:cNvPr>
          <p:cNvSpPr/>
          <p:nvPr/>
        </p:nvSpPr>
        <p:spPr>
          <a:xfrm>
            <a:off x="3580182" y="4556807"/>
            <a:ext cx="292149" cy="2921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0DB00CD0-9554-4BCA-9249-2C34041EE333}"/>
              </a:ext>
            </a:extLst>
          </p:cNvPr>
          <p:cNvCxnSpPr>
            <a:cxnSpLocks/>
            <a:stCxn id="43" idx="3"/>
            <a:endCxn id="44" idx="2"/>
          </p:cNvCxnSpPr>
          <p:nvPr/>
        </p:nvCxnSpPr>
        <p:spPr>
          <a:xfrm>
            <a:off x="2319219" y="4702882"/>
            <a:ext cx="1260963" cy="0"/>
          </a:xfrm>
          <a:prstGeom prst="line">
            <a:avLst/>
          </a:prstGeom>
          <a:ln w="28575">
            <a:solidFill>
              <a:srgbClr val="0F99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à coins arrondis 77">
            <a:extLst>
              <a:ext uri="{FF2B5EF4-FFF2-40B4-BE49-F238E27FC236}">
                <a16:creationId xmlns:a16="http://schemas.microsoft.com/office/drawing/2014/main" id="{C78E0924-2675-450C-A122-1C7C201C11BD}"/>
              </a:ext>
            </a:extLst>
          </p:cNvPr>
          <p:cNvSpPr/>
          <p:nvPr/>
        </p:nvSpPr>
        <p:spPr>
          <a:xfrm>
            <a:off x="784630" y="5123482"/>
            <a:ext cx="1535385" cy="49324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rgbClr val="0F999C"/>
                </a:solidFill>
              </a:rPr>
              <a:t>Constraints</a:t>
            </a:r>
            <a:endParaRPr lang="fr-FR" sz="1400" b="1" dirty="0">
              <a:solidFill>
                <a:srgbClr val="0F999C"/>
              </a:solidFill>
            </a:endParaRPr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58614A34-446B-44A9-B019-8DE448F43551}"/>
              </a:ext>
            </a:extLst>
          </p:cNvPr>
          <p:cNvSpPr/>
          <p:nvPr/>
        </p:nvSpPr>
        <p:spPr>
          <a:xfrm>
            <a:off x="3580978" y="5224028"/>
            <a:ext cx="292149" cy="2921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0" name="Connecteur droit 49">
            <a:extLst>
              <a:ext uri="{FF2B5EF4-FFF2-40B4-BE49-F238E27FC236}">
                <a16:creationId xmlns:a16="http://schemas.microsoft.com/office/drawing/2014/main" id="{A2FCBF61-F916-41FF-A96E-D6E6A854B56F}"/>
              </a:ext>
            </a:extLst>
          </p:cNvPr>
          <p:cNvCxnSpPr>
            <a:cxnSpLocks/>
            <a:stCxn id="48" idx="3"/>
            <a:endCxn id="49" idx="2"/>
          </p:cNvCxnSpPr>
          <p:nvPr/>
        </p:nvCxnSpPr>
        <p:spPr>
          <a:xfrm>
            <a:off x="2320015" y="5370103"/>
            <a:ext cx="1260963" cy="0"/>
          </a:xfrm>
          <a:prstGeom prst="line">
            <a:avLst/>
          </a:prstGeom>
          <a:ln w="28575">
            <a:solidFill>
              <a:srgbClr val="0F99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à coins arrondis 77">
            <a:extLst>
              <a:ext uri="{FF2B5EF4-FFF2-40B4-BE49-F238E27FC236}">
                <a16:creationId xmlns:a16="http://schemas.microsoft.com/office/drawing/2014/main" id="{49F7ACFD-021D-4E3F-84A0-3209421CF67E}"/>
              </a:ext>
            </a:extLst>
          </p:cNvPr>
          <p:cNvSpPr/>
          <p:nvPr/>
        </p:nvSpPr>
        <p:spPr>
          <a:xfrm>
            <a:off x="783834" y="5786510"/>
            <a:ext cx="1535385" cy="493242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400" b="1" dirty="0">
                <a:solidFill>
                  <a:srgbClr val="0F999C"/>
                </a:solidFill>
              </a:rPr>
              <a:t>Merit function</a:t>
            </a:r>
            <a:endParaRPr lang="fr-FR" sz="1400" b="1" dirty="0">
              <a:solidFill>
                <a:srgbClr val="0F999C"/>
              </a:solidFill>
            </a:endParaRPr>
          </a:p>
        </p:txBody>
      </p:sp>
      <p:sp>
        <p:nvSpPr>
          <p:cNvPr id="52" name="Ellipse 51">
            <a:extLst>
              <a:ext uri="{FF2B5EF4-FFF2-40B4-BE49-F238E27FC236}">
                <a16:creationId xmlns:a16="http://schemas.microsoft.com/office/drawing/2014/main" id="{DD5ED374-F295-4401-BDD9-9D8F27B69E2F}"/>
              </a:ext>
            </a:extLst>
          </p:cNvPr>
          <p:cNvSpPr/>
          <p:nvPr/>
        </p:nvSpPr>
        <p:spPr>
          <a:xfrm>
            <a:off x="3580182" y="5887056"/>
            <a:ext cx="292149" cy="292149"/>
          </a:xfrm>
          <a:prstGeom prst="ellipse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52">
            <a:extLst>
              <a:ext uri="{FF2B5EF4-FFF2-40B4-BE49-F238E27FC236}">
                <a16:creationId xmlns:a16="http://schemas.microsoft.com/office/drawing/2014/main" id="{65D4EA04-30D4-40A1-973E-23FE5176C00C}"/>
              </a:ext>
            </a:extLst>
          </p:cNvPr>
          <p:cNvCxnSpPr>
            <a:cxnSpLocks/>
            <a:stCxn id="51" idx="3"/>
            <a:endCxn id="52" idx="2"/>
          </p:cNvCxnSpPr>
          <p:nvPr/>
        </p:nvCxnSpPr>
        <p:spPr>
          <a:xfrm>
            <a:off x="2319219" y="6033131"/>
            <a:ext cx="1260963" cy="0"/>
          </a:xfrm>
          <a:prstGeom prst="line">
            <a:avLst/>
          </a:prstGeom>
          <a:ln w="28575">
            <a:solidFill>
              <a:srgbClr val="0F99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en angle 81">
            <a:extLst>
              <a:ext uri="{FF2B5EF4-FFF2-40B4-BE49-F238E27FC236}">
                <a16:creationId xmlns:a16="http://schemas.microsoft.com/office/drawing/2014/main" id="{EAACFC06-66D6-4BAE-B126-88CF0D9A02C4}"/>
              </a:ext>
            </a:extLst>
          </p:cNvPr>
          <p:cNvCxnSpPr>
            <a:cxnSpLocks/>
            <a:stCxn id="30" idx="3"/>
            <a:endCxn id="38" idx="2"/>
          </p:cNvCxnSpPr>
          <p:nvPr/>
        </p:nvCxnSpPr>
        <p:spPr>
          <a:xfrm flipH="1" flipV="1">
            <a:off x="4774161" y="4282282"/>
            <a:ext cx="4681983" cy="1321962"/>
          </a:xfrm>
          <a:prstGeom prst="bentConnector4">
            <a:avLst>
              <a:gd name="adj1" fmla="val -4883"/>
              <a:gd name="adj2" fmla="val -44705"/>
            </a:avLst>
          </a:prstGeom>
          <a:noFill/>
          <a:ln w="38100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046487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GEMSEO basic grammar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8773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CEAFA32-8374-4821-A577-43AE73F6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basic </a:t>
            </a:r>
            <a:r>
              <a:rPr lang="fr-FR" dirty="0" err="1"/>
              <a:t>grammar</a:t>
            </a:r>
            <a:r>
              <a:rPr lang="fr-FR" dirty="0"/>
              <a:t>: disciplines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3927CA5-7653-4313-B621-1882335F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9" y="2060848"/>
            <a:ext cx="6991350" cy="3609975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00E6EE0-FFAC-4FB8-BBB4-4ECFF8494FF9}"/>
              </a:ext>
            </a:extLst>
          </p:cNvPr>
          <p:cNvSpPr/>
          <p:nvPr/>
        </p:nvSpPr>
        <p:spPr>
          <a:xfrm>
            <a:off x="7236803" y="1412776"/>
            <a:ext cx="4727848" cy="6480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>
                <a:solidFill>
                  <a:schemeClr val="tx1"/>
                </a:solidFill>
              </a:rPr>
              <a:t>A discipline must </a:t>
            </a:r>
            <a:r>
              <a:rPr lang="fr-FR" sz="1600" dirty="0" err="1">
                <a:solidFill>
                  <a:schemeClr val="tx1"/>
                </a:solidFill>
              </a:rPr>
              <a:t>be</a:t>
            </a:r>
            <a:r>
              <a:rPr lang="fr-FR" sz="1600" dirty="0">
                <a:solidFill>
                  <a:schemeClr val="tx1"/>
                </a:solidFill>
              </a:rPr>
              <a:t> a </a:t>
            </a:r>
            <a:r>
              <a:rPr lang="fr-FR" sz="1600" dirty="0" err="1">
                <a:solidFill>
                  <a:schemeClr val="tx1"/>
                </a:solidFill>
              </a:rPr>
              <a:t>subclass</a:t>
            </a:r>
            <a:r>
              <a:rPr lang="fr-FR" sz="1600" dirty="0">
                <a:solidFill>
                  <a:schemeClr val="tx1"/>
                </a:solidFill>
              </a:rPr>
              <a:t> of the GEMSEO </a:t>
            </a:r>
            <a:r>
              <a:rPr lang="fr-FR" sz="1600" dirty="0" err="1">
                <a:solidFill>
                  <a:schemeClr val="tx1"/>
                </a:solidFill>
              </a:rPr>
              <a:t>MDODiscipline</a:t>
            </a:r>
            <a:r>
              <a:rPr lang="fr-FR" sz="1600" dirty="0">
                <a:solidFill>
                  <a:schemeClr val="tx1"/>
                </a:solidFill>
              </a:rPr>
              <a:t> class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1A62A5E-12FE-4B59-9A87-4630E03FFECE}"/>
              </a:ext>
            </a:extLst>
          </p:cNvPr>
          <p:cNvSpPr/>
          <p:nvPr/>
        </p:nvSpPr>
        <p:spPr>
          <a:xfrm>
            <a:off x="150766" y="1988839"/>
            <a:ext cx="5657202" cy="333981"/>
          </a:xfrm>
          <a:prstGeom prst="roundRect">
            <a:avLst/>
          </a:prstGeom>
          <a:noFill/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0FE8B20-CCA8-40D8-83A0-57FDD305BDFC}"/>
              </a:ext>
            </a:extLst>
          </p:cNvPr>
          <p:cNvSpPr/>
          <p:nvPr/>
        </p:nvSpPr>
        <p:spPr>
          <a:xfrm>
            <a:off x="2157366" y="3215640"/>
            <a:ext cx="1520554" cy="254000"/>
          </a:xfrm>
          <a:prstGeom prst="roundRect">
            <a:avLst/>
          </a:prstGeom>
          <a:noFill/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D25E4C0C-17B1-435B-861A-E589CE864D32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5807968" y="1736812"/>
            <a:ext cx="1428835" cy="419018"/>
          </a:xfrm>
          <a:prstGeom prst="bentConnector3">
            <a:avLst>
              <a:gd name="adj1" fmla="val 25075"/>
            </a:avLst>
          </a:prstGeom>
          <a:ln w="28575">
            <a:solidFill>
              <a:srgbClr val="0F99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A222A8A8-E6FC-413D-94B2-F67C07C5E085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 flipV="1">
            <a:off x="3677920" y="1736812"/>
            <a:ext cx="3558883" cy="1605828"/>
          </a:xfrm>
          <a:prstGeom prst="bentConnector3">
            <a:avLst>
              <a:gd name="adj1" fmla="val 69826"/>
            </a:avLst>
          </a:prstGeom>
          <a:ln w="28575">
            <a:solidFill>
              <a:srgbClr val="0F99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8D098B14-3816-44DA-AB1A-F3C9AEF08AD8}"/>
              </a:ext>
            </a:extLst>
          </p:cNvPr>
          <p:cNvSpPr/>
          <p:nvPr/>
        </p:nvSpPr>
        <p:spPr>
          <a:xfrm>
            <a:off x="7271122" y="2219185"/>
            <a:ext cx="4727848" cy="648072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>
                <a:solidFill>
                  <a:schemeClr val="tx1"/>
                </a:solidFill>
              </a:rPr>
              <a:t>A discipline must have a </a:t>
            </a:r>
            <a:r>
              <a:rPr lang="fr-FR" sz="1600" dirty="0" err="1">
                <a:solidFill>
                  <a:schemeClr val="tx1"/>
                </a:solidFill>
              </a:rPr>
              <a:t>method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i="1" dirty="0">
                <a:solidFill>
                  <a:schemeClr val="tx1"/>
                </a:solidFill>
              </a:rPr>
              <a:t>__init__() </a:t>
            </a:r>
            <a:r>
              <a:rPr lang="fr-FR" sz="1600" dirty="0" err="1">
                <a:solidFill>
                  <a:schemeClr val="tx1"/>
                </a:solidFill>
              </a:rPr>
              <a:t>where</a:t>
            </a:r>
            <a:r>
              <a:rPr lang="fr-FR" sz="1600" dirty="0">
                <a:solidFill>
                  <a:schemeClr val="tx1"/>
                </a:solidFill>
              </a:rPr>
              <a:t> inputs and outputs are </a:t>
            </a:r>
            <a:r>
              <a:rPr lang="fr-FR" sz="1600" dirty="0" err="1">
                <a:solidFill>
                  <a:schemeClr val="tx1"/>
                </a:solidFill>
              </a:rPr>
              <a:t>initialized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F1254BB-066C-4069-920C-BB1212217111}"/>
              </a:ext>
            </a:extLst>
          </p:cNvPr>
          <p:cNvSpPr/>
          <p:nvPr/>
        </p:nvSpPr>
        <p:spPr>
          <a:xfrm>
            <a:off x="636812" y="3530600"/>
            <a:ext cx="2362844" cy="269241"/>
          </a:xfrm>
          <a:prstGeom prst="roundRect">
            <a:avLst/>
          </a:prstGeom>
          <a:noFill/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FA635BA6-39B9-469B-BD73-94FE3C564ABB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2979367" y="2543221"/>
            <a:ext cx="4291755" cy="1122000"/>
          </a:xfrm>
          <a:prstGeom prst="bentConnector3">
            <a:avLst>
              <a:gd name="adj1" fmla="val 90954"/>
            </a:avLst>
          </a:prstGeom>
          <a:ln w="28575">
            <a:solidFill>
              <a:srgbClr val="CB2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31DD7F0B-B385-4B74-B5F5-B2FE823A0970}"/>
              </a:ext>
            </a:extLst>
          </p:cNvPr>
          <p:cNvSpPr/>
          <p:nvPr/>
        </p:nvSpPr>
        <p:spPr>
          <a:xfrm>
            <a:off x="7295282" y="3209754"/>
            <a:ext cx="4727848" cy="939326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>
                <a:solidFill>
                  <a:schemeClr val="tx1"/>
                </a:solidFill>
              </a:rPr>
              <a:t>Inputs and outputs can </a:t>
            </a:r>
            <a:r>
              <a:rPr lang="fr-FR" sz="1600" dirty="0" err="1">
                <a:solidFill>
                  <a:schemeClr val="tx1"/>
                </a:solidFill>
              </a:rPr>
              <a:t>be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defined</a:t>
            </a:r>
            <a:r>
              <a:rPr lang="fr-FR" sz="1600" dirty="0">
                <a:solidFill>
                  <a:schemeClr val="tx1"/>
                </a:solidFill>
              </a:rPr>
              <a:t> in </a:t>
            </a:r>
            <a:r>
              <a:rPr lang="fr-FR" sz="1600" dirty="0" err="1">
                <a:solidFill>
                  <a:schemeClr val="tx1"/>
                </a:solidFill>
              </a:rPr>
              <a:t>different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ways</a:t>
            </a:r>
            <a:r>
              <a:rPr lang="fr-FR" sz="1600" dirty="0">
                <a:solidFill>
                  <a:schemeClr val="tx1"/>
                </a:solidFill>
              </a:rPr>
              <a:t>. The </a:t>
            </a:r>
            <a:r>
              <a:rPr lang="fr-FR" sz="1600" dirty="0" err="1">
                <a:solidFill>
                  <a:schemeClr val="tx1"/>
                </a:solidFill>
              </a:rPr>
              <a:t>simplest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way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is</a:t>
            </a:r>
            <a:r>
              <a:rPr lang="fr-FR" sz="1600" dirty="0">
                <a:solidFill>
                  <a:schemeClr val="tx1"/>
                </a:solidFill>
              </a:rPr>
              <a:t> to </a:t>
            </a:r>
            <a:r>
              <a:rPr lang="fr-FR" sz="1600" dirty="0" err="1">
                <a:solidFill>
                  <a:schemeClr val="tx1"/>
                </a:solidFill>
              </a:rPr>
              <a:t>just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declare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their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names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3056F873-4CBA-4D4F-8BA8-CDA56698E037}"/>
              </a:ext>
            </a:extLst>
          </p:cNvPr>
          <p:cNvSpPr/>
          <p:nvPr/>
        </p:nvSpPr>
        <p:spPr>
          <a:xfrm>
            <a:off x="1055439" y="4423420"/>
            <a:ext cx="6181363" cy="570220"/>
          </a:xfrm>
          <a:prstGeom prst="roundRect">
            <a:avLst/>
          </a:prstGeom>
          <a:noFill/>
          <a:ln w="28575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29" name="Connecteur : en angle 28">
            <a:extLst>
              <a:ext uri="{FF2B5EF4-FFF2-40B4-BE49-F238E27FC236}">
                <a16:creationId xmlns:a16="http://schemas.microsoft.com/office/drawing/2014/main" id="{45AEE8A2-6C6F-4A28-8E10-FDF8668670E7}"/>
              </a:ext>
            </a:extLst>
          </p:cNvPr>
          <p:cNvCxnSpPr>
            <a:cxnSpLocks/>
            <a:stCxn id="28" idx="3"/>
            <a:endCxn id="27" idx="2"/>
          </p:cNvCxnSpPr>
          <p:nvPr/>
        </p:nvCxnSpPr>
        <p:spPr>
          <a:xfrm flipV="1">
            <a:off x="7236802" y="4149080"/>
            <a:ext cx="2422404" cy="559450"/>
          </a:xfrm>
          <a:prstGeom prst="bentConnector2">
            <a:avLst/>
          </a:prstGeom>
          <a:ln w="28575">
            <a:solidFill>
              <a:srgbClr val="80B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ZoneTexte 36">
            <a:extLst>
              <a:ext uri="{FF2B5EF4-FFF2-40B4-BE49-F238E27FC236}">
                <a16:creationId xmlns:a16="http://schemas.microsoft.com/office/drawing/2014/main" id="{A3884F5D-80C0-4BEA-9B5E-DF2C4061096F}"/>
              </a:ext>
            </a:extLst>
          </p:cNvPr>
          <p:cNvSpPr txBox="1"/>
          <p:nvPr/>
        </p:nvSpPr>
        <p:spPr>
          <a:xfrm>
            <a:off x="118033" y="1310960"/>
            <a:ext cx="56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From</a:t>
            </a:r>
            <a:r>
              <a:rPr lang="fr-FR" b="1" dirty="0"/>
              <a:t> TestCase0_Function1D/discipline.py</a:t>
            </a:r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1E03D7DC-F777-4F6C-B0D8-D2ECB6F7067C}"/>
              </a:ext>
            </a:extLst>
          </p:cNvPr>
          <p:cNvSpPr/>
          <p:nvPr/>
        </p:nvSpPr>
        <p:spPr>
          <a:xfrm>
            <a:off x="7295282" y="5990352"/>
            <a:ext cx="4727848" cy="5968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C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fr-FR" sz="1600" dirty="0" err="1">
                <a:solidFill>
                  <a:schemeClr val="tx1"/>
                </a:solidFill>
              </a:rPr>
              <a:t>Each</a:t>
            </a:r>
            <a:r>
              <a:rPr lang="fr-FR" sz="1600" dirty="0">
                <a:solidFill>
                  <a:schemeClr val="tx1"/>
                </a:solidFill>
              </a:rPr>
              <a:t> input must have a default value </a:t>
            </a:r>
            <a:r>
              <a:rPr lang="fr-FR" sz="1600" dirty="0" err="1">
                <a:solidFill>
                  <a:schemeClr val="tx1"/>
                </a:solidFill>
              </a:rPr>
              <a:t>specified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4C5261B9-D9C8-4E62-B9B9-0D703DD658E2}"/>
              </a:ext>
            </a:extLst>
          </p:cNvPr>
          <p:cNvSpPr/>
          <p:nvPr/>
        </p:nvSpPr>
        <p:spPr>
          <a:xfrm>
            <a:off x="1037336" y="5267980"/>
            <a:ext cx="6181363" cy="402843"/>
          </a:xfrm>
          <a:prstGeom prst="roundRect">
            <a:avLst/>
          </a:prstGeom>
          <a:noFill/>
          <a:ln w="28575">
            <a:solidFill>
              <a:srgbClr val="00C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62CCC7D6-2EBA-4A67-B4C3-6E1C6170A5AE}"/>
              </a:ext>
            </a:extLst>
          </p:cNvPr>
          <p:cNvCxnSpPr>
            <a:cxnSpLocks/>
            <a:stCxn id="39" idx="3"/>
            <a:endCxn id="38" idx="0"/>
          </p:cNvCxnSpPr>
          <p:nvPr/>
        </p:nvCxnSpPr>
        <p:spPr>
          <a:xfrm>
            <a:off x="7218699" y="5469402"/>
            <a:ext cx="2440507" cy="520950"/>
          </a:xfrm>
          <a:prstGeom prst="bentConnector2">
            <a:avLst/>
          </a:prstGeom>
          <a:ln w="28575">
            <a:solidFill>
              <a:srgbClr val="00C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5682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CEAFA32-8374-4821-A577-43AE73F6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basic </a:t>
            </a:r>
            <a:r>
              <a:rPr lang="fr-FR" dirty="0" err="1"/>
              <a:t>grammar</a:t>
            </a:r>
            <a:r>
              <a:rPr lang="fr-FR" dirty="0"/>
              <a:t>: disciplines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3884F5D-80C0-4BEA-9B5E-DF2C4061096F}"/>
              </a:ext>
            </a:extLst>
          </p:cNvPr>
          <p:cNvSpPr txBox="1"/>
          <p:nvPr/>
        </p:nvSpPr>
        <p:spPr>
          <a:xfrm>
            <a:off x="118033" y="1310960"/>
            <a:ext cx="56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From</a:t>
            </a:r>
            <a:r>
              <a:rPr lang="fr-FR" b="1" dirty="0"/>
              <a:t> TestCase0_Function1D/discipline.py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0DD3C4AD-F14A-4291-98F7-FED77F704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5" y="2132856"/>
            <a:ext cx="7391400" cy="2152650"/>
          </a:xfrm>
          <a:prstGeom prst="rect">
            <a:avLst/>
          </a:prstGeom>
        </p:spPr>
      </p:pic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49D77DEA-83E6-4B8D-874C-09B0E07B7179}"/>
              </a:ext>
            </a:extLst>
          </p:cNvPr>
          <p:cNvSpPr/>
          <p:nvPr/>
        </p:nvSpPr>
        <p:spPr>
          <a:xfrm>
            <a:off x="7342681" y="1537904"/>
            <a:ext cx="4727848" cy="910045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>
                <a:solidFill>
                  <a:schemeClr val="tx1"/>
                </a:solidFill>
              </a:rPr>
              <a:t>A discipline must have a </a:t>
            </a:r>
            <a:r>
              <a:rPr lang="fr-FR" sz="1600" dirty="0" err="1">
                <a:solidFill>
                  <a:schemeClr val="tx1"/>
                </a:solidFill>
              </a:rPr>
              <a:t>method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i="1" dirty="0">
                <a:solidFill>
                  <a:schemeClr val="tx1"/>
                </a:solidFill>
              </a:rPr>
              <a:t>_run() </a:t>
            </a:r>
            <a:r>
              <a:rPr lang="fr-FR" sz="1600" dirty="0" err="1">
                <a:solidFill>
                  <a:schemeClr val="tx1"/>
                </a:solidFill>
              </a:rPr>
              <a:t>which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is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called</a:t>
            </a:r>
            <a:r>
              <a:rPr lang="fr-FR" sz="1600" dirty="0">
                <a:solidFill>
                  <a:schemeClr val="tx1"/>
                </a:solidFill>
              </a:rPr>
              <a:t> by GEMSEO </a:t>
            </a:r>
            <a:r>
              <a:rPr lang="fr-FR" sz="1600" dirty="0" err="1">
                <a:solidFill>
                  <a:schemeClr val="tx1"/>
                </a:solidFill>
              </a:rPr>
              <a:t>each</a:t>
            </a:r>
            <a:r>
              <a:rPr lang="fr-FR" sz="1600" dirty="0">
                <a:solidFill>
                  <a:schemeClr val="tx1"/>
                </a:solidFill>
              </a:rPr>
              <a:t> time a discipline </a:t>
            </a:r>
            <a:r>
              <a:rPr lang="fr-FR" sz="1600" dirty="0" err="1">
                <a:solidFill>
                  <a:schemeClr val="tx1"/>
                </a:solidFill>
              </a:rPr>
              <a:t>evaluation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is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necessary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1BFCF855-9686-49A6-8003-E4C3E8C02AD8}"/>
              </a:ext>
            </a:extLst>
          </p:cNvPr>
          <p:cNvSpPr/>
          <p:nvPr/>
        </p:nvSpPr>
        <p:spPr>
          <a:xfrm>
            <a:off x="256644" y="2113968"/>
            <a:ext cx="2887028" cy="333981"/>
          </a:xfrm>
          <a:prstGeom prst="roundRect">
            <a:avLst/>
          </a:prstGeom>
          <a:noFill/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BA009489-E86E-439E-845C-2662EF6C9883}"/>
              </a:ext>
            </a:extLst>
          </p:cNvPr>
          <p:cNvCxnSpPr>
            <a:cxnSpLocks/>
            <a:stCxn id="24" idx="3"/>
            <a:endCxn id="23" idx="1"/>
          </p:cNvCxnSpPr>
          <p:nvPr/>
        </p:nvCxnSpPr>
        <p:spPr>
          <a:xfrm flipV="1">
            <a:off x="3143672" y="1992927"/>
            <a:ext cx="4199009" cy="288032"/>
          </a:xfrm>
          <a:prstGeom prst="bentConnector3">
            <a:avLst>
              <a:gd name="adj1" fmla="val 50000"/>
            </a:avLst>
          </a:prstGeom>
          <a:ln w="28575">
            <a:solidFill>
              <a:srgbClr val="0F99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EB123EFB-C8E3-4250-86EA-22264055F98A}"/>
              </a:ext>
            </a:extLst>
          </p:cNvPr>
          <p:cNvSpPr/>
          <p:nvPr/>
        </p:nvSpPr>
        <p:spPr>
          <a:xfrm>
            <a:off x="7342681" y="2900513"/>
            <a:ext cx="4727848" cy="672503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>
                <a:solidFill>
                  <a:schemeClr val="tx1"/>
                </a:solidFill>
              </a:rPr>
              <a:t>First, </a:t>
            </a:r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recover</a:t>
            </a:r>
            <a:r>
              <a:rPr lang="fr-FR" sz="1600" dirty="0">
                <a:solidFill>
                  <a:schemeClr val="tx1"/>
                </a:solidFill>
              </a:rPr>
              <a:t> the </a:t>
            </a:r>
            <a:r>
              <a:rPr lang="fr-FR" sz="1600" i="1" dirty="0" err="1">
                <a:solidFill>
                  <a:schemeClr val="tx1"/>
                </a:solidFill>
              </a:rPr>
              <a:t>actual</a:t>
            </a:r>
            <a:r>
              <a:rPr lang="fr-FR" sz="1600" dirty="0">
                <a:solidFill>
                  <a:schemeClr val="tx1"/>
                </a:solidFill>
              </a:rPr>
              <a:t> values of inputs (</a:t>
            </a:r>
            <a:r>
              <a:rPr lang="fr-FR" sz="1600" dirty="0" err="1">
                <a:solidFill>
                  <a:schemeClr val="tx1"/>
                </a:solidFill>
              </a:rPr>
              <a:t>controlled</a:t>
            </a:r>
            <a:r>
              <a:rPr lang="fr-FR" sz="1600" dirty="0">
                <a:solidFill>
                  <a:schemeClr val="tx1"/>
                </a:solidFill>
              </a:rPr>
              <a:t> by GEMSEO)</a:t>
            </a:r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3A2FBF83-0153-4353-AEB1-6F34D04EA8E4}"/>
              </a:ext>
            </a:extLst>
          </p:cNvPr>
          <p:cNvSpPr/>
          <p:nvPr/>
        </p:nvSpPr>
        <p:spPr>
          <a:xfrm>
            <a:off x="986406" y="2683526"/>
            <a:ext cx="3926985" cy="333981"/>
          </a:xfrm>
          <a:prstGeom prst="roundRect">
            <a:avLst/>
          </a:prstGeom>
          <a:noFill/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3B282591-6897-4FB0-9717-D8AA2B6F1D76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>
            <a:off x="4913391" y="2850517"/>
            <a:ext cx="2429290" cy="386248"/>
          </a:xfrm>
          <a:prstGeom prst="bentConnector3">
            <a:avLst>
              <a:gd name="adj1" fmla="val 50000"/>
            </a:avLst>
          </a:prstGeom>
          <a:ln w="28575">
            <a:solidFill>
              <a:srgbClr val="CB2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7156A7F3-F233-43E8-9F15-C1AAC45F8A3B}"/>
              </a:ext>
            </a:extLst>
          </p:cNvPr>
          <p:cNvSpPr/>
          <p:nvPr/>
        </p:nvSpPr>
        <p:spPr>
          <a:xfrm>
            <a:off x="7342681" y="3781128"/>
            <a:ext cx="4727848" cy="672503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 err="1">
                <a:solidFill>
                  <a:schemeClr val="tx1"/>
                </a:solidFill>
              </a:rPr>
              <a:t>Then</a:t>
            </a:r>
            <a:r>
              <a:rPr lang="fr-FR" sz="1600" dirty="0">
                <a:solidFill>
                  <a:schemeClr val="tx1"/>
                </a:solidFill>
              </a:rPr>
              <a:t>, </a:t>
            </a:r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compute</a:t>
            </a:r>
            <a:r>
              <a:rPr lang="fr-FR" sz="1600" dirty="0">
                <a:solidFill>
                  <a:schemeClr val="tx1"/>
                </a:solidFill>
              </a:rPr>
              <a:t> outputs </a:t>
            </a:r>
            <a:r>
              <a:rPr lang="fr-FR" sz="1600" dirty="0" err="1">
                <a:solidFill>
                  <a:schemeClr val="tx1"/>
                </a:solidFill>
              </a:rPr>
              <a:t>from</a:t>
            </a:r>
            <a:r>
              <a:rPr lang="fr-FR" sz="1600" dirty="0">
                <a:solidFill>
                  <a:schemeClr val="tx1"/>
                </a:solidFill>
              </a:rPr>
              <a:t> inputs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18DF9BB4-FF45-4490-81B3-54D9CDAA287E}"/>
              </a:ext>
            </a:extLst>
          </p:cNvPr>
          <p:cNvSpPr/>
          <p:nvPr/>
        </p:nvSpPr>
        <p:spPr>
          <a:xfrm>
            <a:off x="986406" y="3309969"/>
            <a:ext cx="3926985" cy="333981"/>
          </a:xfrm>
          <a:prstGeom prst="roundRect">
            <a:avLst/>
          </a:prstGeom>
          <a:noFill/>
          <a:ln w="28575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60668B4F-AAFC-4CF4-9F4B-62A7CE991AD8}"/>
              </a:ext>
            </a:extLst>
          </p:cNvPr>
          <p:cNvCxnSpPr>
            <a:cxnSpLocks/>
            <a:stCxn id="42" idx="3"/>
            <a:endCxn id="41" idx="1"/>
          </p:cNvCxnSpPr>
          <p:nvPr/>
        </p:nvCxnSpPr>
        <p:spPr>
          <a:xfrm>
            <a:off x="4913391" y="3476960"/>
            <a:ext cx="2429290" cy="640420"/>
          </a:xfrm>
          <a:prstGeom prst="bentConnector3">
            <a:avLst>
              <a:gd name="adj1" fmla="val 50000"/>
            </a:avLst>
          </a:prstGeom>
          <a:ln w="28575">
            <a:solidFill>
              <a:srgbClr val="80B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B74E8275-0C3E-4A30-ACAB-F77905AF0ABA}"/>
              </a:ext>
            </a:extLst>
          </p:cNvPr>
          <p:cNvSpPr/>
          <p:nvPr/>
        </p:nvSpPr>
        <p:spPr>
          <a:xfrm>
            <a:off x="7334362" y="4647593"/>
            <a:ext cx="4727848" cy="869639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00C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 err="1">
                <a:solidFill>
                  <a:schemeClr val="tx1"/>
                </a:solidFill>
              </a:rPr>
              <a:t>Finally</a:t>
            </a:r>
            <a:r>
              <a:rPr lang="fr-FR" sz="1600" dirty="0">
                <a:solidFill>
                  <a:schemeClr val="tx1"/>
                </a:solidFill>
              </a:rPr>
              <a:t>, </a:t>
            </a:r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send</a:t>
            </a:r>
            <a:r>
              <a:rPr lang="fr-FR" sz="1600" dirty="0">
                <a:solidFill>
                  <a:schemeClr val="tx1"/>
                </a:solidFill>
              </a:rPr>
              <a:t> back outputs to GEMSEO by </a:t>
            </a:r>
            <a:r>
              <a:rPr lang="fr-FR" sz="1600" dirty="0" err="1">
                <a:solidFill>
                  <a:schemeClr val="tx1"/>
                </a:solidFill>
              </a:rPr>
              <a:t>storing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them</a:t>
            </a:r>
            <a:r>
              <a:rPr lang="fr-FR" sz="1600" dirty="0">
                <a:solidFill>
                  <a:schemeClr val="tx1"/>
                </a:solidFill>
              </a:rPr>
              <a:t> in the </a:t>
            </a:r>
            <a:r>
              <a:rPr lang="fr-FR" sz="1600" i="1" dirty="0" err="1">
                <a:solidFill>
                  <a:schemeClr val="tx1"/>
                </a:solidFill>
              </a:rPr>
              <a:t>self.local_data</a:t>
            </a:r>
            <a:r>
              <a:rPr lang="fr-FR" sz="1600" i="1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attribute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6B7FAB14-6370-4BD3-9637-1979DA23B561}"/>
              </a:ext>
            </a:extLst>
          </p:cNvPr>
          <p:cNvSpPr/>
          <p:nvPr/>
        </p:nvSpPr>
        <p:spPr>
          <a:xfrm>
            <a:off x="994427" y="3895506"/>
            <a:ext cx="3926985" cy="333981"/>
          </a:xfrm>
          <a:prstGeom prst="roundRect">
            <a:avLst/>
          </a:prstGeom>
          <a:noFill/>
          <a:ln w="28575">
            <a:solidFill>
              <a:srgbClr val="00C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F02A594E-324F-46FD-8424-61079C64FE06}"/>
              </a:ext>
            </a:extLst>
          </p:cNvPr>
          <p:cNvCxnSpPr>
            <a:cxnSpLocks/>
            <a:stCxn id="45" idx="3"/>
            <a:endCxn id="44" idx="1"/>
          </p:cNvCxnSpPr>
          <p:nvPr/>
        </p:nvCxnSpPr>
        <p:spPr>
          <a:xfrm>
            <a:off x="4921412" y="4062497"/>
            <a:ext cx="2412950" cy="1019916"/>
          </a:xfrm>
          <a:prstGeom prst="bentConnector3">
            <a:avLst>
              <a:gd name="adj1" fmla="val 32847"/>
            </a:avLst>
          </a:prstGeom>
          <a:ln w="28575">
            <a:solidFill>
              <a:srgbClr val="00C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ZoneTexte 47">
            <a:extLst>
              <a:ext uri="{FF2B5EF4-FFF2-40B4-BE49-F238E27FC236}">
                <a16:creationId xmlns:a16="http://schemas.microsoft.com/office/drawing/2014/main" id="{33A12C0C-A338-4A44-AF48-66A98B56C664}"/>
              </a:ext>
            </a:extLst>
          </p:cNvPr>
          <p:cNvSpPr txBox="1"/>
          <p:nvPr/>
        </p:nvSpPr>
        <p:spPr>
          <a:xfrm>
            <a:off x="208215" y="5879319"/>
            <a:ext cx="11862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That’s</a:t>
            </a:r>
            <a:r>
              <a:rPr lang="fr-FR" dirty="0"/>
              <a:t> </a:t>
            </a:r>
            <a:r>
              <a:rPr lang="fr-FR" dirty="0" err="1"/>
              <a:t>it!</a:t>
            </a:r>
            <a:r>
              <a:rPr lang="fr-FR" dirty="0"/>
              <a:t> No more </a:t>
            </a:r>
            <a:r>
              <a:rPr lang="fr-FR" dirty="0" err="1"/>
              <a:t>steps</a:t>
            </a:r>
            <a:r>
              <a:rPr lang="fr-FR" dirty="0"/>
              <a:t> </a:t>
            </a:r>
            <a:r>
              <a:rPr lang="fr-FR" dirty="0" err="1"/>
              <a:t>required</a:t>
            </a:r>
            <a:r>
              <a:rPr lang="fr-FR" dirty="0"/>
              <a:t>! (</a:t>
            </a:r>
            <a:r>
              <a:rPr lang="fr-FR" dirty="0" err="1"/>
              <a:t>Although</a:t>
            </a:r>
            <a:r>
              <a:rPr lang="fr-FR" dirty="0"/>
              <a:t> </a:t>
            </a:r>
            <a:r>
              <a:rPr lang="fr-FR" dirty="0" err="1"/>
              <a:t>doing</a:t>
            </a:r>
            <a:r>
              <a:rPr lang="fr-FR" dirty="0"/>
              <a:t> all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stuff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kinda</a:t>
            </a:r>
            <a:r>
              <a:rPr lang="fr-FR" dirty="0"/>
              <a:t> </a:t>
            </a:r>
            <a:r>
              <a:rPr lang="fr-FR" dirty="0" err="1"/>
              <a:t>complicated</a:t>
            </a:r>
            <a:r>
              <a:rPr lang="fr-FR" dirty="0"/>
              <a:t> if the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complex</a:t>
            </a:r>
            <a:r>
              <a:rPr lang="fr-FR" dirty="0"/>
              <a:t>….)</a:t>
            </a:r>
          </a:p>
        </p:txBody>
      </p:sp>
    </p:spTree>
    <p:extLst>
      <p:ext uri="{BB962C8B-B14F-4D97-AF65-F5344CB8AC3E}">
        <p14:creationId xmlns:p14="http://schemas.microsoft.com/office/powerpoint/2010/main" val="1634076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CEAFA32-8374-4821-A577-43AE73F6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basic </a:t>
            </a:r>
            <a:r>
              <a:rPr lang="fr-FR" dirty="0" err="1"/>
              <a:t>grammar</a:t>
            </a:r>
            <a:r>
              <a:rPr lang="fr-FR" dirty="0"/>
              <a:t>: scenario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3884F5D-80C0-4BEA-9B5E-DF2C4061096F}"/>
              </a:ext>
            </a:extLst>
          </p:cNvPr>
          <p:cNvSpPr txBox="1"/>
          <p:nvPr/>
        </p:nvSpPr>
        <p:spPr>
          <a:xfrm>
            <a:off x="118033" y="1310960"/>
            <a:ext cx="56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From</a:t>
            </a:r>
            <a:r>
              <a:rPr lang="fr-FR" b="1" dirty="0"/>
              <a:t> TestCase0_Function1D/scenario.py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8381E92-D022-4200-ADA2-FF358886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94" y="2060848"/>
            <a:ext cx="8429625" cy="3000375"/>
          </a:xfrm>
          <a:prstGeom prst="rect">
            <a:avLst/>
          </a:prstGeom>
        </p:spPr>
      </p:pic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37C154A3-F7F5-43A9-8580-C9080F740E11}"/>
              </a:ext>
            </a:extLst>
          </p:cNvPr>
          <p:cNvSpPr/>
          <p:nvPr/>
        </p:nvSpPr>
        <p:spPr>
          <a:xfrm>
            <a:off x="7680175" y="1537904"/>
            <a:ext cx="4390353" cy="1243024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>
                <a:solidFill>
                  <a:schemeClr val="tx1"/>
                </a:solidFill>
              </a:rPr>
              <a:t>In the header, </a:t>
            </a:r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import the </a:t>
            </a:r>
            <a:r>
              <a:rPr lang="fr-FR" sz="1600" dirty="0" err="1">
                <a:solidFill>
                  <a:schemeClr val="tx1"/>
                </a:solidFill>
              </a:rPr>
              <a:t>necessary</a:t>
            </a:r>
            <a:r>
              <a:rPr lang="fr-FR" sz="1600" dirty="0">
                <a:solidFill>
                  <a:schemeClr val="tx1"/>
                </a:solidFill>
              </a:rPr>
              <a:t> GEMSEO </a:t>
            </a:r>
            <a:r>
              <a:rPr lang="fr-FR" sz="1600" dirty="0" err="1">
                <a:solidFill>
                  <a:schemeClr val="tx1"/>
                </a:solidFill>
              </a:rPr>
              <a:t>methods</a:t>
            </a:r>
            <a:r>
              <a:rPr lang="fr-FR" sz="1600" dirty="0">
                <a:solidFill>
                  <a:schemeClr val="tx1"/>
                </a:solidFill>
              </a:rPr>
              <a:t> and classes, as </a:t>
            </a:r>
            <a:r>
              <a:rPr lang="fr-FR" sz="1600" dirty="0" err="1">
                <a:solidFill>
                  <a:schemeClr val="tx1"/>
                </a:solidFill>
              </a:rPr>
              <a:t>well</a:t>
            </a:r>
            <a:r>
              <a:rPr lang="fr-FR" sz="1600" dirty="0">
                <a:solidFill>
                  <a:schemeClr val="tx1"/>
                </a:solidFill>
              </a:rPr>
              <a:t> as the </a:t>
            </a:r>
            <a:r>
              <a:rPr lang="fr-FR" sz="1600" dirty="0" err="1">
                <a:solidFill>
                  <a:schemeClr val="tx1"/>
                </a:solidFill>
              </a:rPr>
              <a:t>necessary</a:t>
            </a:r>
            <a:r>
              <a:rPr lang="fr-FR" sz="1600" dirty="0">
                <a:solidFill>
                  <a:schemeClr val="tx1"/>
                </a:solidFill>
              </a:rPr>
              <a:t> standard python </a:t>
            </a:r>
            <a:r>
              <a:rPr lang="fr-FR" sz="1600" dirty="0" err="1">
                <a:solidFill>
                  <a:schemeClr val="tx1"/>
                </a:solidFill>
              </a:rPr>
              <a:t>libraries</a:t>
            </a:r>
            <a:r>
              <a:rPr lang="fr-FR" sz="1600" dirty="0">
                <a:solidFill>
                  <a:schemeClr val="tx1"/>
                </a:solidFill>
              </a:rPr>
              <a:t> (i.e. </a:t>
            </a:r>
            <a:r>
              <a:rPr lang="fr-FR" sz="1600" dirty="0" err="1">
                <a:solidFill>
                  <a:schemeClr val="tx1"/>
                </a:solidFill>
              </a:rPr>
              <a:t>numpy</a:t>
            </a:r>
            <a:r>
              <a:rPr lang="fr-FR" sz="16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5A387C97-985F-4E24-B0ED-878CA3D9386D}"/>
              </a:ext>
            </a:extLst>
          </p:cNvPr>
          <p:cNvSpPr/>
          <p:nvPr/>
        </p:nvSpPr>
        <p:spPr>
          <a:xfrm>
            <a:off x="121416" y="1992927"/>
            <a:ext cx="6766672" cy="2012137"/>
          </a:xfrm>
          <a:prstGeom prst="roundRect">
            <a:avLst>
              <a:gd name="adj" fmla="val 9492"/>
            </a:avLst>
          </a:prstGeom>
          <a:noFill/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28" name="Connecteur : en angle 27">
            <a:extLst>
              <a:ext uri="{FF2B5EF4-FFF2-40B4-BE49-F238E27FC236}">
                <a16:creationId xmlns:a16="http://schemas.microsoft.com/office/drawing/2014/main" id="{2284990F-7CDE-4E8D-8B49-288CBC17B47D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 flipV="1">
            <a:off x="6888088" y="2159416"/>
            <a:ext cx="792087" cy="839580"/>
          </a:xfrm>
          <a:prstGeom prst="bentConnector3">
            <a:avLst>
              <a:gd name="adj1" fmla="val 50000"/>
            </a:avLst>
          </a:prstGeom>
          <a:ln w="28575">
            <a:solidFill>
              <a:srgbClr val="0F99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C00E71DB-4135-4A15-8556-F6E7F4B24CD5}"/>
              </a:ext>
            </a:extLst>
          </p:cNvPr>
          <p:cNvSpPr/>
          <p:nvPr/>
        </p:nvSpPr>
        <p:spPr>
          <a:xfrm>
            <a:off x="7680175" y="3014069"/>
            <a:ext cx="4390353" cy="1243024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 err="1">
                <a:solidFill>
                  <a:schemeClr val="tx1"/>
                </a:solidFill>
              </a:rPr>
              <a:t>Here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initialize</a:t>
            </a:r>
            <a:r>
              <a:rPr lang="fr-FR" sz="1600" dirty="0">
                <a:solidFill>
                  <a:schemeClr val="tx1"/>
                </a:solidFill>
              </a:rPr>
              <a:t> the logger, </a:t>
            </a:r>
            <a:r>
              <a:rPr lang="fr-FR" sz="1600" dirty="0" err="1">
                <a:solidFill>
                  <a:schemeClr val="tx1"/>
                </a:solidFill>
              </a:rPr>
              <a:t>which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provides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useful</a:t>
            </a:r>
            <a:r>
              <a:rPr lang="fr-FR" sz="1600" dirty="0">
                <a:solidFill>
                  <a:schemeClr val="tx1"/>
                </a:solidFill>
              </a:rPr>
              <a:t> runtime information </a:t>
            </a:r>
            <a:r>
              <a:rPr lang="fr-FR" sz="1600" dirty="0" err="1">
                <a:solidFill>
                  <a:schemeClr val="tx1"/>
                </a:solidFill>
              </a:rPr>
              <a:t>while</a:t>
            </a:r>
            <a:r>
              <a:rPr lang="fr-FR" sz="1600" dirty="0">
                <a:solidFill>
                  <a:schemeClr val="tx1"/>
                </a:solidFill>
              </a:rPr>
              <a:t> the </a:t>
            </a:r>
            <a:r>
              <a:rPr lang="fr-FR" sz="1600" dirty="0" err="1">
                <a:solidFill>
                  <a:schemeClr val="tx1"/>
                </a:solidFill>
              </a:rPr>
              <a:t>optimization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is</a:t>
            </a:r>
            <a:r>
              <a:rPr lang="fr-FR" sz="1600" dirty="0">
                <a:solidFill>
                  <a:schemeClr val="tx1"/>
                </a:solidFill>
              </a:rPr>
              <a:t> running</a:t>
            </a:r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C8B0FA06-CE94-4EA3-8FA6-9F92058EC00F}"/>
              </a:ext>
            </a:extLst>
          </p:cNvPr>
          <p:cNvSpPr/>
          <p:nvPr/>
        </p:nvSpPr>
        <p:spPr>
          <a:xfrm>
            <a:off x="121416" y="4077073"/>
            <a:ext cx="6766672" cy="360040"/>
          </a:xfrm>
          <a:prstGeom prst="roundRect">
            <a:avLst>
              <a:gd name="adj" fmla="val 38899"/>
            </a:avLst>
          </a:prstGeom>
          <a:noFill/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35" name="Connecteur : en angle 34">
            <a:extLst>
              <a:ext uri="{FF2B5EF4-FFF2-40B4-BE49-F238E27FC236}">
                <a16:creationId xmlns:a16="http://schemas.microsoft.com/office/drawing/2014/main" id="{F5A491FD-AA38-4C67-87E3-5B56715F8F3C}"/>
              </a:ext>
            </a:extLst>
          </p:cNvPr>
          <p:cNvCxnSpPr>
            <a:cxnSpLocks/>
            <a:stCxn id="34" idx="3"/>
            <a:endCxn id="33" idx="1"/>
          </p:cNvCxnSpPr>
          <p:nvPr/>
        </p:nvCxnSpPr>
        <p:spPr>
          <a:xfrm flipV="1">
            <a:off x="6888088" y="3635581"/>
            <a:ext cx="792087" cy="621512"/>
          </a:xfrm>
          <a:prstGeom prst="bentConnector3">
            <a:avLst>
              <a:gd name="adj1" fmla="val 50000"/>
            </a:avLst>
          </a:prstGeom>
          <a:ln w="28575">
            <a:solidFill>
              <a:srgbClr val="CB2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5A28AFD9-5AE8-4EC2-A67C-237410289075}"/>
              </a:ext>
            </a:extLst>
          </p:cNvPr>
          <p:cNvSpPr/>
          <p:nvPr/>
        </p:nvSpPr>
        <p:spPr>
          <a:xfrm>
            <a:off x="7680157" y="5129143"/>
            <a:ext cx="4390353" cy="652159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also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need</a:t>
            </a:r>
            <a:r>
              <a:rPr lang="fr-FR" sz="1600" dirty="0">
                <a:solidFill>
                  <a:schemeClr val="tx1"/>
                </a:solidFill>
              </a:rPr>
              <a:t> to import all </a:t>
            </a:r>
            <a:r>
              <a:rPr lang="fr-FR" sz="1600" dirty="0" err="1">
                <a:solidFill>
                  <a:schemeClr val="tx1"/>
                </a:solidFill>
              </a:rPr>
              <a:t>our</a:t>
            </a:r>
            <a:r>
              <a:rPr lang="fr-FR" sz="1600" dirty="0">
                <a:solidFill>
                  <a:schemeClr val="tx1"/>
                </a:solidFill>
              </a:rPr>
              <a:t> disciplines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7413222F-FCEE-4510-B8BE-43C3C09AC9D8}"/>
              </a:ext>
            </a:extLst>
          </p:cNvPr>
          <p:cNvSpPr/>
          <p:nvPr/>
        </p:nvSpPr>
        <p:spPr>
          <a:xfrm>
            <a:off x="121416" y="4701183"/>
            <a:ext cx="6766672" cy="360040"/>
          </a:xfrm>
          <a:prstGeom prst="roundRect">
            <a:avLst>
              <a:gd name="adj" fmla="val 38899"/>
            </a:avLst>
          </a:prstGeom>
          <a:noFill/>
          <a:ln w="28575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000BAB52-2D10-480C-9628-1177412D8DC3}"/>
              </a:ext>
            </a:extLst>
          </p:cNvPr>
          <p:cNvCxnSpPr>
            <a:cxnSpLocks/>
            <a:stCxn id="39" idx="3"/>
            <a:endCxn id="38" idx="1"/>
          </p:cNvCxnSpPr>
          <p:nvPr/>
        </p:nvCxnSpPr>
        <p:spPr>
          <a:xfrm>
            <a:off x="6888088" y="4881203"/>
            <a:ext cx="792069" cy="574020"/>
          </a:xfrm>
          <a:prstGeom prst="bentConnector3">
            <a:avLst>
              <a:gd name="adj1" fmla="val 50000"/>
            </a:avLst>
          </a:prstGeom>
          <a:ln w="28575">
            <a:solidFill>
              <a:srgbClr val="80B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3864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CEAFA32-8374-4821-A577-43AE73F6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basic </a:t>
            </a:r>
            <a:r>
              <a:rPr lang="fr-FR" dirty="0" err="1"/>
              <a:t>grammar</a:t>
            </a:r>
            <a:r>
              <a:rPr lang="fr-FR" dirty="0"/>
              <a:t>: scenario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3884F5D-80C0-4BEA-9B5E-DF2C4061096F}"/>
              </a:ext>
            </a:extLst>
          </p:cNvPr>
          <p:cNvSpPr txBox="1"/>
          <p:nvPr/>
        </p:nvSpPr>
        <p:spPr>
          <a:xfrm>
            <a:off x="118033" y="1310960"/>
            <a:ext cx="56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From</a:t>
            </a:r>
            <a:r>
              <a:rPr lang="fr-FR" b="1" dirty="0"/>
              <a:t> TestCase0_Function1D/scenario.py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7971B4-6AAB-4539-89B3-796A439A2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9" y="1988840"/>
            <a:ext cx="8239125" cy="3886200"/>
          </a:xfrm>
          <a:prstGeom prst="rect">
            <a:avLst/>
          </a:prstGeom>
        </p:spPr>
      </p:pic>
      <p:sp>
        <p:nvSpPr>
          <p:cNvPr id="16" name="Rectangle : coins arrondis 15">
            <a:extLst>
              <a:ext uri="{FF2B5EF4-FFF2-40B4-BE49-F238E27FC236}">
                <a16:creationId xmlns:a16="http://schemas.microsoft.com/office/drawing/2014/main" id="{28EE0CA0-7FA4-4DFD-A006-C78F4FF1E530}"/>
              </a:ext>
            </a:extLst>
          </p:cNvPr>
          <p:cNvSpPr/>
          <p:nvPr/>
        </p:nvSpPr>
        <p:spPr>
          <a:xfrm>
            <a:off x="7680175" y="1537904"/>
            <a:ext cx="4390353" cy="571305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define</a:t>
            </a:r>
            <a:r>
              <a:rPr lang="fr-FR" sz="1600" dirty="0">
                <a:solidFill>
                  <a:schemeClr val="tx1"/>
                </a:solidFill>
              </a:rPr>
              <a:t> the </a:t>
            </a:r>
            <a:r>
              <a:rPr lang="fr-FR" sz="1600" dirty="0" err="1">
                <a:solidFill>
                  <a:schemeClr val="tx1"/>
                </a:solidFill>
              </a:rPr>
              <a:t>list</a:t>
            </a:r>
            <a:r>
              <a:rPr lang="fr-FR" sz="1600" dirty="0">
                <a:solidFill>
                  <a:schemeClr val="tx1"/>
                </a:solidFill>
              </a:rPr>
              <a:t> of the disciplines </a:t>
            </a:r>
            <a:r>
              <a:rPr lang="fr-FR" sz="1600" dirty="0" err="1">
                <a:solidFill>
                  <a:schemeClr val="tx1"/>
                </a:solidFill>
              </a:rPr>
              <a:t>used</a:t>
            </a:r>
            <a:r>
              <a:rPr lang="fr-FR" sz="1600" dirty="0">
                <a:solidFill>
                  <a:schemeClr val="tx1"/>
                </a:solidFill>
              </a:rPr>
              <a:t> in the </a:t>
            </a:r>
            <a:r>
              <a:rPr lang="fr-FR" sz="1600" dirty="0" err="1">
                <a:solidFill>
                  <a:schemeClr val="tx1"/>
                </a:solidFill>
              </a:rPr>
              <a:t>optimization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592854B2-AEDF-404A-9E54-A04CDA1FB07D}"/>
              </a:ext>
            </a:extLst>
          </p:cNvPr>
          <p:cNvSpPr/>
          <p:nvPr/>
        </p:nvSpPr>
        <p:spPr>
          <a:xfrm>
            <a:off x="121416" y="1992927"/>
            <a:ext cx="6766672" cy="571305"/>
          </a:xfrm>
          <a:prstGeom prst="roundRect">
            <a:avLst>
              <a:gd name="adj" fmla="val 9492"/>
            </a:avLst>
          </a:prstGeom>
          <a:noFill/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18" name="Connecteur : en angle 17">
            <a:extLst>
              <a:ext uri="{FF2B5EF4-FFF2-40B4-BE49-F238E27FC236}">
                <a16:creationId xmlns:a16="http://schemas.microsoft.com/office/drawing/2014/main" id="{ADC443CF-0DCD-47BD-9652-2FC6FB847F7C}"/>
              </a:ext>
            </a:extLst>
          </p:cNvPr>
          <p:cNvCxnSpPr>
            <a:cxnSpLocks/>
            <a:stCxn id="17" idx="3"/>
            <a:endCxn id="16" idx="1"/>
          </p:cNvCxnSpPr>
          <p:nvPr/>
        </p:nvCxnSpPr>
        <p:spPr>
          <a:xfrm flipV="1">
            <a:off x="6888088" y="1823557"/>
            <a:ext cx="792087" cy="455023"/>
          </a:xfrm>
          <a:prstGeom prst="bentConnector3">
            <a:avLst>
              <a:gd name="adj1" fmla="val 50000"/>
            </a:avLst>
          </a:prstGeom>
          <a:ln w="28575">
            <a:solidFill>
              <a:srgbClr val="0F99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1E5A6F0D-DC96-4DE0-8733-68E5A01A762C}"/>
              </a:ext>
            </a:extLst>
          </p:cNvPr>
          <p:cNvSpPr/>
          <p:nvPr/>
        </p:nvSpPr>
        <p:spPr>
          <a:xfrm>
            <a:off x="8832304" y="2413957"/>
            <a:ext cx="3234841" cy="1735123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 err="1">
                <a:solidFill>
                  <a:schemeClr val="tx1"/>
                </a:solidFill>
              </a:rPr>
              <a:t>Then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cretae</a:t>
            </a:r>
            <a:r>
              <a:rPr lang="fr-FR" sz="1600" dirty="0">
                <a:solidFill>
                  <a:schemeClr val="tx1"/>
                </a:solidFill>
              </a:rPr>
              <a:t> the DS and </a:t>
            </a:r>
            <a:r>
              <a:rPr lang="fr-FR" sz="1600" dirty="0" err="1">
                <a:solidFill>
                  <a:schemeClr val="tx1"/>
                </a:solidFill>
              </a:rPr>
              <a:t>define</a:t>
            </a:r>
            <a:r>
              <a:rPr lang="fr-FR" sz="1600" dirty="0">
                <a:solidFill>
                  <a:schemeClr val="tx1"/>
                </a:solidFill>
              </a:rPr>
              <a:t> all the design variables. For </a:t>
            </a:r>
            <a:r>
              <a:rPr lang="fr-FR" sz="1600" dirty="0" err="1">
                <a:solidFill>
                  <a:schemeClr val="tx1"/>
                </a:solidFill>
              </a:rPr>
              <a:t>each</a:t>
            </a:r>
            <a:r>
              <a:rPr lang="fr-FR" sz="1600" dirty="0">
                <a:solidFill>
                  <a:schemeClr val="tx1"/>
                </a:solidFill>
              </a:rPr>
              <a:t>, </a:t>
            </a:r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specify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lower</a:t>
            </a:r>
            <a:r>
              <a:rPr lang="fr-FR" sz="1600" dirty="0">
                <a:solidFill>
                  <a:schemeClr val="tx1"/>
                </a:solidFill>
              </a:rPr>
              <a:t> and </a:t>
            </a:r>
            <a:r>
              <a:rPr lang="fr-FR" sz="1600" dirty="0" err="1">
                <a:solidFill>
                  <a:schemeClr val="tx1"/>
                </a:solidFill>
              </a:rPr>
              <a:t>upper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bounds</a:t>
            </a:r>
            <a:r>
              <a:rPr lang="fr-FR" sz="1600" dirty="0">
                <a:solidFill>
                  <a:schemeClr val="tx1"/>
                </a:solidFill>
              </a:rPr>
              <a:t>, as </a:t>
            </a:r>
            <a:r>
              <a:rPr lang="fr-FR" sz="1600" dirty="0" err="1">
                <a:solidFill>
                  <a:schemeClr val="tx1"/>
                </a:solidFill>
              </a:rPr>
              <a:t>well</a:t>
            </a:r>
            <a:r>
              <a:rPr lang="fr-FR" sz="1600" dirty="0">
                <a:solidFill>
                  <a:schemeClr val="tx1"/>
                </a:solidFill>
              </a:rPr>
              <a:t> as the initial value</a:t>
            </a:r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1C1FC851-6B7A-45B8-87D6-A2AC985D5843}"/>
              </a:ext>
            </a:extLst>
          </p:cNvPr>
          <p:cNvSpPr/>
          <p:nvPr/>
        </p:nvSpPr>
        <p:spPr>
          <a:xfrm>
            <a:off x="118032" y="2868980"/>
            <a:ext cx="8348441" cy="1280100"/>
          </a:xfrm>
          <a:prstGeom prst="roundRect">
            <a:avLst>
              <a:gd name="adj" fmla="val 9492"/>
            </a:avLst>
          </a:prstGeom>
          <a:noFill/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23" name="Connecteur : en angle 22">
            <a:extLst>
              <a:ext uri="{FF2B5EF4-FFF2-40B4-BE49-F238E27FC236}">
                <a16:creationId xmlns:a16="http://schemas.microsoft.com/office/drawing/2014/main" id="{B3E4C161-A707-4AE6-A694-DF4AA37FF21D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 flipV="1">
            <a:off x="8466473" y="3281519"/>
            <a:ext cx="365831" cy="227511"/>
          </a:xfrm>
          <a:prstGeom prst="bentConnector3">
            <a:avLst>
              <a:gd name="adj1" fmla="val 50000"/>
            </a:avLst>
          </a:prstGeom>
          <a:ln w="28575">
            <a:solidFill>
              <a:srgbClr val="CB2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CBC911F3-C47D-4038-B7AC-39BF87EC9BE8}"/>
              </a:ext>
            </a:extLst>
          </p:cNvPr>
          <p:cNvSpPr/>
          <p:nvPr/>
        </p:nvSpPr>
        <p:spPr>
          <a:xfrm>
            <a:off x="7284131" y="5337768"/>
            <a:ext cx="4783014" cy="966434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 err="1">
                <a:solidFill>
                  <a:schemeClr val="tx1"/>
                </a:solidFill>
              </a:rPr>
              <a:t>Finally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create</a:t>
            </a:r>
            <a:r>
              <a:rPr lang="fr-FR" sz="1600" dirty="0">
                <a:solidFill>
                  <a:schemeClr val="tx1"/>
                </a:solidFill>
              </a:rPr>
              <a:t> the scenario. To do </a:t>
            </a:r>
            <a:r>
              <a:rPr lang="fr-FR" sz="1600" dirty="0" err="1">
                <a:solidFill>
                  <a:schemeClr val="tx1"/>
                </a:solidFill>
              </a:rPr>
              <a:t>so</a:t>
            </a:r>
            <a:r>
              <a:rPr lang="fr-FR" sz="1600" dirty="0">
                <a:solidFill>
                  <a:schemeClr val="tx1"/>
                </a:solidFill>
              </a:rPr>
              <a:t>, </a:t>
            </a:r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need</a:t>
            </a:r>
            <a:r>
              <a:rPr lang="fr-FR" sz="1600" dirty="0">
                <a:solidFill>
                  <a:schemeClr val="tx1"/>
                </a:solidFill>
              </a:rPr>
              <a:t> to </a:t>
            </a:r>
            <a:r>
              <a:rPr lang="fr-FR" sz="1600" dirty="0" err="1">
                <a:solidFill>
                  <a:schemeClr val="tx1"/>
                </a:solidFill>
              </a:rPr>
              <a:t>associate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it</a:t>
            </a:r>
            <a:r>
              <a:rPr lang="fr-FR" sz="1600" dirty="0">
                <a:solidFill>
                  <a:schemeClr val="tx1"/>
                </a:solidFill>
              </a:rPr>
              <a:t> to a DS and to a </a:t>
            </a:r>
            <a:r>
              <a:rPr lang="fr-FR" sz="1600" dirty="0" err="1">
                <a:solidFill>
                  <a:schemeClr val="tx1"/>
                </a:solidFill>
              </a:rPr>
              <a:t>merit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function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E77418C3-8ABB-4EBC-AF19-182982F835F0}"/>
              </a:ext>
            </a:extLst>
          </p:cNvPr>
          <p:cNvSpPr/>
          <p:nvPr/>
        </p:nvSpPr>
        <p:spPr>
          <a:xfrm>
            <a:off x="124855" y="4314363"/>
            <a:ext cx="6331185" cy="1725960"/>
          </a:xfrm>
          <a:prstGeom prst="roundRect">
            <a:avLst>
              <a:gd name="adj" fmla="val 9492"/>
            </a:avLst>
          </a:prstGeom>
          <a:noFill/>
          <a:ln w="28575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A2A3F4BE-6725-4697-94BD-5D47D73A70FB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6456040" y="5177343"/>
            <a:ext cx="828091" cy="643642"/>
          </a:xfrm>
          <a:prstGeom prst="bentConnector3">
            <a:avLst>
              <a:gd name="adj1" fmla="val 50000"/>
            </a:avLst>
          </a:prstGeom>
          <a:ln w="28575">
            <a:solidFill>
              <a:srgbClr val="80B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2434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8CEAFA32-8374-4821-A577-43AE73F6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basic </a:t>
            </a:r>
            <a:r>
              <a:rPr lang="fr-FR" dirty="0" err="1"/>
              <a:t>grammar</a:t>
            </a:r>
            <a:r>
              <a:rPr lang="fr-FR" dirty="0"/>
              <a:t>: scenario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3884F5D-80C0-4BEA-9B5E-DF2C4061096F}"/>
              </a:ext>
            </a:extLst>
          </p:cNvPr>
          <p:cNvSpPr txBox="1"/>
          <p:nvPr/>
        </p:nvSpPr>
        <p:spPr>
          <a:xfrm>
            <a:off x="118033" y="1310960"/>
            <a:ext cx="568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From</a:t>
            </a:r>
            <a:r>
              <a:rPr lang="fr-FR" b="1" dirty="0"/>
              <a:t> TestCase0_Function1D/scenario.py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72BBEC7-6024-4995-8467-81BE9AFD4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93" y="3433192"/>
            <a:ext cx="8039100" cy="1571625"/>
          </a:xfrm>
          <a:prstGeom prst="rect">
            <a:avLst/>
          </a:prstGeom>
        </p:spPr>
      </p:pic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01E8C473-BD3B-47EE-AEBB-EA4AE6666741}"/>
              </a:ext>
            </a:extLst>
          </p:cNvPr>
          <p:cNvSpPr/>
          <p:nvPr/>
        </p:nvSpPr>
        <p:spPr>
          <a:xfrm>
            <a:off x="7464152" y="1660110"/>
            <a:ext cx="4390353" cy="1104900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 err="1">
                <a:solidFill>
                  <a:schemeClr val="tx1"/>
                </a:solidFill>
              </a:rPr>
              <a:t>From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here</a:t>
            </a:r>
            <a:r>
              <a:rPr lang="fr-FR" sz="1600" dirty="0">
                <a:solidFill>
                  <a:schemeClr val="tx1"/>
                </a:solidFill>
              </a:rPr>
              <a:t>, </a:t>
            </a:r>
            <a:r>
              <a:rPr lang="fr-FR" sz="1600" dirty="0" err="1">
                <a:solidFill>
                  <a:schemeClr val="tx1"/>
                </a:solidFill>
              </a:rPr>
              <a:t>we</a:t>
            </a:r>
            <a:r>
              <a:rPr lang="fr-FR" sz="1600" dirty="0">
                <a:solidFill>
                  <a:schemeClr val="tx1"/>
                </a:solidFill>
              </a:rPr>
              <a:t> run the </a:t>
            </a:r>
            <a:r>
              <a:rPr lang="fr-FR" sz="1600" dirty="0" err="1">
                <a:solidFill>
                  <a:schemeClr val="tx1"/>
                </a:solidFill>
              </a:rPr>
              <a:t>optimization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according</a:t>
            </a:r>
            <a:r>
              <a:rPr lang="fr-FR" sz="1600" dirty="0">
                <a:solidFill>
                  <a:schemeClr val="tx1"/>
                </a:solidFill>
              </a:rPr>
              <a:t> to a </a:t>
            </a:r>
            <a:r>
              <a:rPr lang="fr-FR" sz="1600" dirty="0" err="1">
                <a:solidFill>
                  <a:schemeClr val="tx1"/>
                </a:solidFill>
              </a:rPr>
              <a:t>selected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optimization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algorithm</a:t>
            </a:r>
            <a:endParaRPr lang="fr-FR" sz="1600" dirty="0">
              <a:solidFill>
                <a:schemeClr val="tx1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18FE937-85EC-4312-9E89-6161A40F58AE}"/>
              </a:ext>
            </a:extLst>
          </p:cNvPr>
          <p:cNvSpPr/>
          <p:nvPr/>
        </p:nvSpPr>
        <p:spPr>
          <a:xfrm>
            <a:off x="101096" y="3476287"/>
            <a:ext cx="8206832" cy="571305"/>
          </a:xfrm>
          <a:prstGeom prst="roundRect">
            <a:avLst>
              <a:gd name="adj" fmla="val 9492"/>
            </a:avLst>
          </a:prstGeom>
          <a:noFill/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DFE0D8EA-AC0D-4E0A-911D-B8CA6F5A2E96}"/>
              </a:ext>
            </a:extLst>
          </p:cNvPr>
          <p:cNvCxnSpPr>
            <a:cxnSpLocks/>
            <a:stCxn id="20" idx="3"/>
            <a:endCxn id="19" idx="1"/>
          </p:cNvCxnSpPr>
          <p:nvPr/>
        </p:nvCxnSpPr>
        <p:spPr>
          <a:xfrm flipH="1" flipV="1">
            <a:off x="7464152" y="2212560"/>
            <a:ext cx="843776" cy="1549380"/>
          </a:xfrm>
          <a:prstGeom prst="bentConnector5">
            <a:avLst>
              <a:gd name="adj1" fmla="val -27092"/>
              <a:gd name="adj2" fmla="val 41390"/>
              <a:gd name="adj3" fmla="val 127092"/>
            </a:avLst>
          </a:prstGeom>
          <a:ln w="28575">
            <a:solidFill>
              <a:srgbClr val="0F99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1781A67B-17FA-4952-84EB-B6385C8567EE}"/>
              </a:ext>
            </a:extLst>
          </p:cNvPr>
          <p:cNvSpPr/>
          <p:nvPr/>
        </p:nvSpPr>
        <p:spPr>
          <a:xfrm>
            <a:off x="7778479" y="5499815"/>
            <a:ext cx="4390353" cy="725634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just"/>
            <a:r>
              <a:rPr lang="fr-FR" sz="1600" dirty="0">
                <a:solidFill>
                  <a:schemeClr val="tx1"/>
                </a:solidFill>
              </a:rPr>
              <a:t>This line </a:t>
            </a:r>
            <a:r>
              <a:rPr lang="fr-FR" sz="1600" dirty="0" err="1">
                <a:solidFill>
                  <a:schemeClr val="tx1"/>
                </a:solidFill>
              </a:rPr>
              <a:t>allows</a:t>
            </a:r>
            <a:r>
              <a:rPr lang="fr-FR" sz="1600" dirty="0">
                <a:solidFill>
                  <a:schemeClr val="tx1"/>
                </a:solidFill>
              </a:rPr>
              <a:t> to post-process and </a:t>
            </a:r>
            <a:r>
              <a:rPr lang="fr-FR" sz="1600" dirty="0" err="1">
                <a:solidFill>
                  <a:schemeClr val="tx1"/>
                </a:solidFill>
              </a:rPr>
              <a:t>visualize</a:t>
            </a:r>
            <a:r>
              <a:rPr lang="fr-FR" sz="1600" dirty="0">
                <a:solidFill>
                  <a:schemeClr val="tx1"/>
                </a:solidFill>
              </a:rPr>
              <a:t> </a:t>
            </a:r>
            <a:r>
              <a:rPr lang="fr-FR" sz="1600" dirty="0" err="1">
                <a:solidFill>
                  <a:schemeClr val="tx1"/>
                </a:solidFill>
              </a:rPr>
              <a:t>some</a:t>
            </a:r>
            <a:r>
              <a:rPr lang="fr-FR" sz="1600" dirty="0">
                <a:solidFill>
                  <a:schemeClr val="tx1"/>
                </a:solidFill>
              </a:rPr>
              <a:t> important info </a:t>
            </a:r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E8AB1F1-EE22-442F-BEC4-50700ABC0458}"/>
              </a:ext>
            </a:extLst>
          </p:cNvPr>
          <p:cNvSpPr/>
          <p:nvPr/>
        </p:nvSpPr>
        <p:spPr>
          <a:xfrm>
            <a:off x="101096" y="4380527"/>
            <a:ext cx="8206832" cy="571305"/>
          </a:xfrm>
          <a:prstGeom prst="roundRect">
            <a:avLst>
              <a:gd name="adj" fmla="val 9492"/>
            </a:avLst>
          </a:prstGeom>
          <a:noFill/>
          <a:ln w="28575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32" name="Connecteur : en angle 31">
            <a:extLst>
              <a:ext uri="{FF2B5EF4-FFF2-40B4-BE49-F238E27FC236}">
                <a16:creationId xmlns:a16="http://schemas.microsoft.com/office/drawing/2014/main" id="{645E398B-74DE-4339-A8C6-100355381797}"/>
              </a:ext>
            </a:extLst>
          </p:cNvPr>
          <p:cNvCxnSpPr>
            <a:cxnSpLocks/>
            <a:stCxn id="28" idx="3"/>
            <a:endCxn id="27" idx="0"/>
          </p:cNvCxnSpPr>
          <p:nvPr/>
        </p:nvCxnSpPr>
        <p:spPr>
          <a:xfrm>
            <a:off x="8307928" y="4666180"/>
            <a:ext cx="1665728" cy="833635"/>
          </a:xfrm>
          <a:prstGeom prst="bentConnector2">
            <a:avLst/>
          </a:prstGeom>
          <a:ln w="28575">
            <a:solidFill>
              <a:srgbClr val="80B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697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4AA0C29-53AF-470A-891F-0369DBA81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6600" b="1" dirty="0"/>
              <a:t>01</a:t>
            </a:r>
            <a:r>
              <a:rPr lang="it-IT" b="1" dirty="0"/>
              <a:t> GEMSEO FOUNDATIONS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309820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98AD3DF5-80D5-41A7-9A36-41379DB6BB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As </a:t>
            </a:r>
            <a:r>
              <a:rPr lang="fr-FR" dirty="0" err="1"/>
              <a:t>expected</a:t>
            </a:r>
            <a:r>
              <a:rPr lang="fr-FR" dirty="0"/>
              <a:t>, GEMSEO </a:t>
            </a:r>
            <a:r>
              <a:rPr lang="fr-FR" dirty="0" err="1"/>
              <a:t>computes</a:t>
            </a:r>
            <a:r>
              <a:rPr lang="fr-FR" dirty="0"/>
              <a:t> the </a:t>
            </a:r>
            <a:r>
              <a:rPr lang="fr-FR" dirty="0" err="1"/>
              <a:t>actual</a:t>
            </a:r>
            <a:r>
              <a:rPr lang="fr-FR" dirty="0"/>
              <a:t> optimum of </a:t>
            </a:r>
            <a:r>
              <a:rPr lang="fr-FR" dirty="0" err="1"/>
              <a:t>our</a:t>
            </a:r>
            <a:r>
              <a:rPr lang="fr-FR" dirty="0"/>
              <a:t> test 1D </a:t>
            </a:r>
            <a:r>
              <a:rPr lang="fr-FR" dirty="0" err="1"/>
              <a:t>function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CEAFA32-8374-4821-A577-43AE73F6A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basic </a:t>
            </a:r>
            <a:r>
              <a:rPr lang="fr-FR" dirty="0" err="1"/>
              <a:t>grammar</a:t>
            </a:r>
            <a:r>
              <a:rPr lang="fr-FR" dirty="0"/>
              <a:t>: scenario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626A378D-AB40-473D-8793-FD2B52BF72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43" y="2420888"/>
            <a:ext cx="5376597" cy="4032448"/>
          </a:xfrm>
          <a:prstGeom prst="rect">
            <a:avLst/>
          </a:prstGeom>
        </p:spPr>
      </p:pic>
      <p:sp>
        <p:nvSpPr>
          <p:cNvPr id="34" name="Ellipse 33">
            <a:extLst>
              <a:ext uri="{FF2B5EF4-FFF2-40B4-BE49-F238E27FC236}">
                <a16:creationId xmlns:a16="http://schemas.microsoft.com/office/drawing/2014/main" id="{1B265147-F7B0-42D8-BA41-42DFB75D3B9D}"/>
              </a:ext>
            </a:extLst>
          </p:cNvPr>
          <p:cNvSpPr/>
          <p:nvPr/>
        </p:nvSpPr>
        <p:spPr>
          <a:xfrm>
            <a:off x="9147649" y="5687008"/>
            <a:ext cx="298857" cy="298857"/>
          </a:xfrm>
          <a:prstGeom prst="ellipse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A73323B-A16C-470E-8E7F-7ACCC4430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45" y="2942350"/>
            <a:ext cx="5966901" cy="2714426"/>
          </a:xfrm>
          <a:prstGeom prst="rect">
            <a:avLst/>
          </a:prstGeom>
        </p:spPr>
      </p:pic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0ABAEFB2-9798-4D85-8649-7D7E7423F3B6}"/>
              </a:ext>
            </a:extLst>
          </p:cNvPr>
          <p:cNvSpPr/>
          <p:nvPr/>
        </p:nvSpPr>
        <p:spPr>
          <a:xfrm>
            <a:off x="3240536" y="4958080"/>
            <a:ext cx="1343296" cy="308712"/>
          </a:xfrm>
          <a:prstGeom prst="roundRect">
            <a:avLst>
              <a:gd name="adj" fmla="val 9492"/>
            </a:avLst>
          </a:prstGeom>
          <a:noFill/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AB8C28E2-1CAF-449B-A5AD-D08798624229}"/>
              </a:ext>
            </a:extLst>
          </p:cNvPr>
          <p:cNvCxnSpPr>
            <a:stCxn id="38" idx="3"/>
            <a:endCxn id="34" idx="0"/>
          </p:cNvCxnSpPr>
          <p:nvPr/>
        </p:nvCxnSpPr>
        <p:spPr>
          <a:xfrm>
            <a:off x="4583832" y="5112436"/>
            <a:ext cx="4713246" cy="574572"/>
          </a:xfrm>
          <a:prstGeom prst="bentConnector2">
            <a:avLst/>
          </a:prstGeom>
          <a:ln w="28575">
            <a:solidFill>
              <a:srgbClr val="CB2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3090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4AA0C29-53AF-470A-891F-0369DBA81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6600" b="1" dirty="0"/>
              <a:t>02.</a:t>
            </a:r>
            <a:r>
              <a:rPr lang="it-IT" b="1" dirty="0"/>
              <a:t> TUTORIALS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14789089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GEMSEO Installation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50464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945619-C454-493F-9C6A-A79DD8F0F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To </a:t>
            </a:r>
            <a:r>
              <a:rPr lang="fr-FR" dirty="0" err="1"/>
              <a:t>install</a:t>
            </a:r>
            <a:r>
              <a:rPr lang="fr-FR" dirty="0"/>
              <a:t> the contents of </a:t>
            </a:r>
            <a:r>
              <a:rPr lang="fr-FR" dirty="0" err="1"/>
              <a:t>this</a:t>
            </a:r>
            <a:r>
              <a:rPr lang="fr-FR" dirty="0"/>
              <a:t> course,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the </a:t>
            </a:r>
            <a:r>
              <a:rPr lang="fr-FR" dirty="0" err="1"/>
              <a:t>following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/>
              <a:t>ANACONDA 3 </a:t>
            </a:r>
            <a:r>
              <a:rPr lang="fr-FR" dirty="0"/>
              <a:t>(https://www.anaconda.com/products/individual)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/>
              <a:t>PyCharm</a:t>
            </a:r>
            <a:r>
              <a:rPr lang="fr-FR" dirty="0"/>
              <a:t> (</a:t>
            </a:r>
            <a:r>
              <a:rPr lang="fr-FR" dirty="0">
                <a:hlinkClick r:id="rId2"/>
              </a:rPr>
              <a:t>https://www.jetbrains.com/pycharm/</a:t>
            </a:r>
            <a:r>
              <a:rPr lang="fr-FR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b="1" dirty="0" err="1"/>
              <a:t>GEMSEO_Intro</a:t>
            </a:r>
            <a:r>
              <a:rPr lang="fr-FR" b="1" dirty="0"/>
              <a:t> </a:t>
            </a:r>
            <a:r>
              <a:rPr lang="fr-FR" dirty="0"/>
              <a:t>package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endParaRPr lang="fr-FR" dirty="0"/>
          </a:p>
          <a:p>
            <a:r>
              <a:rPr lang="fr-FR" dirty="0"/>
              <a:t>The installation </a:t>
            </a:r>
            <a:r>
              <a:rPr lang="fr-FR" dirty="0" err="1"/>
              <a:t>procedure</a:t>
            </a:r>
            <a:r>
              <a:rPr lang="fr-FR" dirty="0"/>
              <a:t>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install</a:t>
            </a:r>
            <a:r>
              <a:rPr lang="fr-FR" dirty="0"/>
              <a:t> GEMSEO 3.2.1 on </a:t>
            </a:r>
            <a:r>
              <a:rPr lang="fr-FR" dirty="0" err="1"/>
              <a:t>your</a:t>
            </a:r>
            <a:r>
              <a:rPr lang="fr-FR" dirty="0"/>
              <a:t> machine.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9C69BB7-C260-4444-A083-8822BC9F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Installation: </a:t>
            </a:r>
            <a:r>
              <a:rPr lang="fr-FR" dirty="0" err="1"/>
              <a:t>prerequisites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272654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945619-C454-493F-9C6A-A79DD8F0F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 err="1"/>
              <a:t>Unzip</a:t>
            </a:r>
            <a:r>
              <a:rPr lang="fr-FR" dirty="0"/>
              <a:t> </a:t>
            </a:r>
            <a:r>
              <a:rPr lang="fr-FR" b="1" dirty="0"/>
              <a:t>GEMSEO_Intro.zip </a:t>
            </a:r>
            <a:r>
              <a:rPr lang="fr-FR" dirty="0"/>
              <a:t>archive in a folder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choice</a:t>
            </a:r>
            <a:r>
              <a:rPr lang="fr-FR" dirty="0"/>
              <a:t> (</a:t>
            </a:r>
            <a:r>
              <a:rPr lang="fr-FR" dirty="0" err="1"/>
              <a:t>let’s</a:t>
            </a:r>
            <a:r>
              <a:rPr lang="fr-FR" dirty="0"/>
              <a:t> call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sz="21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&lt;</a:t>
            </a:r>
            <a:r>
              <a:rPr lang="fr-FR" sz="21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my_folder</a:t>
            </a:r>
            <a:r>
              <a:rPr lang="fr-FR" sz="21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&gt; </a:t>
            </a:r>
            <a:r>
              <a:rPr lang="fr-FR" sz="2100" dirty="0"/>
              <a:t>)</a:t>
            </a:r>
          </a:p>
          <a:p>
            <a:endParaRPr lang="fr-FR" dirty="0"/>
          </a:p>
          <a:p>
            <a:pPr marL="457200" indent="-457200">
              <a:buFont typeface="+mj-lt"/>
              <a:buAutoNum type="arabicPeriod" startAt="2"/>
            </a:pPr>
            <a:r>
              <a:rPr lang="fr-FR" dirty="0"/>
              <a:t>Open an ANACONDA prompt: 			</a:t>
            </a:r>
          </a:p>
          <a:p>
            <a:pPr marL="457200" indent="-457200">
              <a:buFont typeface="+mj-lt"/>
              <a:buAutoNum type="arabicPeriod" startAt="2"/>
            </a:pPr>
            <a:endParaRPr lang="fr-FR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			START &gt;&gt;&gt; Anaconda Prompt (Anaconda 3)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 startAt="3"/>
            </a:pPr>
            <a:r>
              <a:rPr lang="fr-FR" dirty="0"/>
              <a:t>In the Anaconda </a:t>
            </a:r>
            <a:r>
              <a:rPr lang="fr-FR" dirty="0" err="1"/>
              <a:t>shell</a:t>
            </a:r>
            <a:r>
              <a:rPr lang="fr-FR" dirty="0"/>
              <a:t>, go to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unzipped</a:t>
            </a:r>
            <a:r>
              <a:rPr lang="fr-FR" dirty="0"/>
              <a:t> archive by </a:t>
            </a:r>
            <a:r>
              <a:rPr lang="fr-FR" dirty="0" err="1"/>
              <a:t>typing</a:t>
            </a:r>
            <a:r>
              <a:rPr lang="fr-FR" dirty="0"/>
              <a:t>:	</a:t>
            </a:r>
          </a:p>
          <a:p>
            <a:pPr marL="457200" indent="-457200">
              <a:buFont typeface="+mj-lt"/>
              <a:buAutoNum type="arabicPeriod" startAt="3"/>
            </a:pPr>
            <a:endParaRPr lang="fr-FR" dirty="0"/>
          </a:p>
          <a:p>
            <a:r>
              <a:rPr lang="fr-FR" dirty="0"/>
              <a:t>			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cd C:\&lt;my_folder&gt;\GEMSEO_Intro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 startAt="4"/>
            </a:pPr>
            <a:r>
              <a:rPr lang="fr-FR" dirty="0"/>
              <a:t>A GEMSEO </a:t>
            </a:r>
            <a:r>
              <a:rPr lang="fr-FR" dirty="0" err="1"/>
              <a:t>environment</a:t>
            </a:r>
            <a:r>
              <a:rPr lang="fr-FR" dirty="0"/>
              <a:t> can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from</a:t>
            </a:r>
            <a:r>
              <a:rPr lang="fr-FR" dirty="0"/>
              <a:t> the </a:t>
            </a:r>
            <a:r>
              <a:rPr lang="fr-FR" dirty="0" err="1"/>
              <a:t>available</a:t>
            </a:r>
            <a:r>
              <a:rPr lang="fr-FR" dirty="0"/>
              <a:t> </a:t>
            </a:r>
            <a:r>
              <a:rPr lang="fr-FR" dirty="0" err="1"/>
              <a:t>yml</a:t>
            </a:r>
            <a:r>
              <a:rPr lang="fr-FR" dirty="0"/>
              <a:t> file as </a:t>
            </a:r>
            <a:r>
              <a:rPr lang="fr-FR" dirty="0" err="1"/>
              <a:t>follows</a:t>
            </a:r>
            <a:r>
              <a:rPr lang="fr-FR" dirty="0"/>
              <a:t>:</a:t>
            </a:r>
          </a:p>
          <a:p>
            <a:pPr marL="457200" indent="-457200">
              <a:buFont typeface="+mj-lt"/>
              <a:buAutoNum type="arabicPeriod" startAt="4"/>
            </a:pPr>
            <a:endParaRPr lang="fr-FR" dirty="0"/>
          </a:p>
          <a:p>
            <a:r>
              <a:rPr lang="fr-FR" dirty="0"/>
              <a:t>			</a:t>
            </a:r>
            <a:r>
              <a:rPr lang="fr-FR" sz="21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conda</a:t>
            </a:r>
            <a:r>
              <a:rPr lang="fr-FR" sz="21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</a:t>
            </a:r>
            <a:r>
              <a:rPr lang="fr-FR" sz="21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env</a:t>
            </a:r>
            <a:r>
              <a:rPr lang="fr-FR" sz="21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</a:t>
            </a:r>
            <a:r>
              <a:rPr lang="fr-FR" sz="21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create</a:t>
            </a:r>
            <a:r>
              <a:rPr lang="fr-FR" sz="21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–f </a:t>
            </a:r>
            <a:r>
              <a:rPr lang="fr-FR" sz="21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environment.yml</a:t>
            </a:r>
            <a:endParaRPr lang="fr-FR" sz="21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endParaRPr lang="fr-FR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9C69BB7-C260-4444-A083-8822BC9F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Installation: </a:t>
            </a:r>
            <a:r>
              <a:rPr lang="fr-FR" dirty="0" err="1"/>
              <a:t>creating</a:t>
            </a:r>
            <a:r>
              <a:rPr lang="fr-FR" dirty="0"/>
              <a:t> GEMSEO </a:t>
            </a:r>
            <a:r>
              <a:rPr lang="fr-FR" dirty="0" err="1"/>
              <a:t>environment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45859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945619-C454-493F-9C6A-A79DD8F0F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fr-FR" dirty="0"/>
              <a:t>Once the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, </a:t>
            </a:r>
            <a:r>
              <a:rPr lang="fr-FR" dirty="0" err="1"/>
              <a:t>activate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by </a:t>
            </a:r>
            <a:r>
              <a:rPr lang="fr-FR" dirty="0" err="1"/>
              <a:t>typing</a:t>
            </a:r>
            <a:r>
              <a:rPr lang="fr-FR" dirty="0"/>
              <a:t>:</a:t>
            </a:r>
          </a:p>
          <a:p>
            <a:r>
              <a:rPr lang="fr-FR" dirty="0"/>
              <a:t>	</a:t>
            </a:r>
          </a:p>
          <a:p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	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conda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activate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</a:t>
            </a:r>
            <a:r>
              <a:rPr lang="fr-FR" sz="20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gemseo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endParaRPr lang="fr-FR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 startAt="6"/>
            </a:pPr>
            <a:r>
              <a:rPr lang="fr-FR" dirty="0"/>
              <a:t>To check the </a:t>
            </a:r>
            <a:r>
              <a:rPr lang="fr-FR" dirty="0" err="1"/>
              <a:t>environment</a:t>
            </a:r>
            <a:r>
              <a:rPr lang="fr-FR" dirty="0"/>
              <a:t>, type: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	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	</a:t>
            </a:r>
            <a:r>
              <a:rPr lang="fr-FR" sz="20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python</a:t>
            </a: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	import 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gemseo</a:t>
            </a:r>
            <a:endParaRPr lang="fr-FR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	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print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(</a:t>
            </a:r>
            <a:r>
              <a:rPr lang="fr-FR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gemseo</a:t>
            </a:r>
            <a:r>
              <a:rPr lang="fr-FR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.__version__)</a:t>
            </a:r>
          </a:p>
          <a:p>
            <a:endParaRPr lang="fr-FR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 startAt="7"/>
            </a:pPr>
            <a:r>
              <a:rPr lang="fr-FR" dirty="0"/>
              <a:t>You </a:t>
            </a:r>
            <a:r>
              <a:rPr lang="fr-FR" dirty="0" err="1"/>
              <a:t>should</a:t>
            </a:r>
            <a:r>
              <a:rPr lang="fr-FR" dirty="0"/>
              <a:t> </a:t>
            </a:r>
            <a:r>
              <a:rPr lang="fr-FR" dirty="0" err="1"/>
              <a:t>get</a:t>
            </a:r>
            <a:r>
              <a:rPr lang="fr-FR" dirty="0"/>
              <a:t> </a:t>
            </a:r>
            <a:r>
              <a:rPr lang="fr-FR" dirty="0" err="1"/>
              <a:t>this</a:t>
            </a:r>
            <a:r>
              <a:rPr lang="fr-FR" dirty="0"/>
              <a:t> screen &gt;&gt;&gt;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9C69BB7-C260-4444-A083-8822BC9F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Installation: </a:t>
            </a:r>
            <a:r>
              <a:rPr lang="fr-FR" dirty="0" err="1"/>
              <a:t>creating</a:t>
            </a:r>
            <a:r>
              <a:rPr lang="fr-FR" dirty="0"/>
              <a:t> GEMSEO </a:t>
            </a:r>
            <a:r>
              <a:rPr lang="fr-FR" dirty="0" err="1"/>
              <a:t>environment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93AE0FF-911D-4B8B-B7F7-930DEBB5D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5920" y="3789040"/>
            <a:ext cx="6696744" cy="2375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664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945619-C454-493F-9C6A-A79DD8F0F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5220580" cy="446620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FR" dirty="0"/>
              <a:t>Open </a:t>
            </a:r>
            <a:r>
              <a:rPr lang="fr-FR" dirty="0" err="1"/>
              <a:t>PyCharm</a:t>
            </a:r>
            <a:r>
              <a:rPr lang="fr-FR" dirty="0"/>
              <a:t>. Click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New Project</a:t>
            </a:r>
          </a:p>
          <a:p>
            <a:pPr marL="457200" indent="-457200">
              <a:buFont typeface="+mj-lt"/>
              <a:buAutoNum type="arabicPeriod"/>
            </a:pPr>
            <a:endParaRPr lang="fr-FR" sz="19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named</a:t>
            </a:r>
            <a:r>
              <a:rPr lang="fr-FR" dirty="0"/>
              <a:t>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GEMSEOIntroduction</a:t>
            </a:r>
            <a:endParaRPr lang="fr-FR" sz="19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endParaRPr lang="fr-FR" sz="19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Choose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previously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configured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interpréter</a:t>
            </a:r>
          </a:p>
          <a:p>
            <a:pPr marL="457200" indent="-457200">
              <a:buFont typeface="+mj-lt"/>
              <a:buAutoNum type="arabicPeriod"/>
            </a:pPr>
            <a:endParaRPr lang="fr-FR" sz="19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In the menu, </a:t>
            </a:r>
            <a:r>
              <a:rPr lang="fr-FR" dirty="0" err="1"/>
              <a:t>choose</a:t>
            </a:r>
            <a:r>
              <a:rPr lang="fr-FR" dirty="0"/>
              <a:t> the base system python (for me Python 3.7)</a:t>
            </a:r>
          </a:p>
          <a:p>
            <a:pPr marL="457200" indent="-457200">
              <a:buFont typeface="+mj-lt"/>
              <a:buAutoNum type="arabicPeriod"/>
            </a:pPr>
            <a:endParaRPr lang="fr-FR" sz="19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Click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Create</a:t>
            </a:r>
            <a:endParaRPr lang="fr-FR" sz="19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9C69BB7-C260-4444-A083-8822BC9F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Installation: </a:t>
            </a:r>
            <a:r>
              <a:rPr lang="fr-FR" dirty="0" err="1"/>
              <a:t>creating</a:t>
            </a:r>
            <a:r>
              <a:rPr lang="fr-FR" dirty="0"/>
              <a:t> a </a:t>
            </a:r>
            <a:r>
              <a:rPr lang="fr-FR" dirty="0" err="1"/>
              <a:t>project</a:t>
            </a:r>
            <a:r>
              <a:rPr lang="fr-FR" dirty="0"/>
              <a:t> in </a:t>
            </a:r>
            <a:r>
              <a:rPr lang="fr-FR" dirty="0" err="1"/>
              <a:t>PyCharm</a:t>
            </a:r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09C0A7A-B87A-44B1-A6AE-237997A8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1707480"/>
            <a:ext cx="6372708" cy="4775551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926FACDA-D082-4660-B648-8254BC4093B0}"/>
              </a:ext>
            </a:extLst>
          </p:cNvPr>
          <p:cNvSpPr/>
          <p:nvPr/>
        </p:nvSpPr>
        <p:spPr>
          <a:xfrm>
            <a:off x="6067008" y="1988841"/>
            <a:ext cx="2549272" cy="288032"/>
          </a:xfrm>
          <a:prstGeom prst="roundRect">
            <a:avLst>
              <a:gd name="adj" fmla="val 3677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F8458836-6716-48BE-AC1D-48842477C940}"/>
              </a:ext>
            </a:extLst>
          </p:cNvPr>
          <p:cNvSpPr/>
          <p:nvPr/>
        </p:nvSpPr>
        <p:spPr>
          <a:xfrm>
            <a:off x="5686008" y="3989916"/>
            <a:ext cx="1706136" cy="184151"/>
          </a:xfrm>
          <a:prstGeom prst="roundRect">
            <a:avLst>
              <a:gd name="adj" fmla="val 3677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80EA833-5748-45A8-A04B-504BAA55A2AB}"/>
              </a:ext>
            </a:extLst>
          </p:cNvPr>
          <p:cNvSpPr/>
          <p:nvPr/>
        </p:nvSpPr>
        <p:spPr>
          <a:xfrm>
            <a:off x="5828248" y="4224867"/>
            <a:ext cx="6028392" cy="262466"/>
          </a:xfrm>
          <a:prstGeom prst="roundRect">
            <a:avLst>
              <a:gd name="adj" fmla="val 3677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E8345C72-9A89-4661-8A37-7488E04CFA9E}"/>
              </a:ext>
            </a:extLst>
          </p:cNvPr>
          <p:cNvSpPr/>
          <p:nvPr/>
        </p:nvSpPr>
        <p:spPr>
          <a:xfrm>
            <a:off x="11255600" y="6180139"/>
            <a:ext cx="698275" cy="274246"/>
          </a:xfrm>
          <a:prstGeom prst="roundRect">
            <a:avLst>
              <a:gd name="adj" fmla="val 25780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6792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945619-C454-493F-9C6A-A79DD8F0F2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5220580" cy="4466201"/>
          </a:xfrm>
        </p:spPr>
        <p:txBody>
          <a:bodyPr>
            <a:normAutofit lnSpcReduction="10000"/>
          </a:bodyPr>
          <a:lstStyle/>
          <a:p>
            <a:r>
              <a:rPr lang="fr-FR" dirty="0" err="1"/>
              <a:t>Now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include</a:t>
            </a:r>
            <a:r>
              <a:rPr lang="fr-FR" dirty="0"/>
              <a:t> the contents of the </a:t>
            </a:r>
            <a:r>
              <a:rPr lang="fr-FR" dirty="0" err="1"/>
              <a:t>GEMSEO_Intro</a:t>
            </a:r>
            <a:r>
              <a:rPr lang="fr-FR" dirty="0"/>
              <a:t> package in </a:t>
            </a:r>
            <a:r>
              <a:rPr lang="fr-FR" dirty="0" err="1"/>
              <a:t>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. </a:t>
            </a:r>
          </a:p>
          <a:p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Go to 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File &gt;&gt; Settings &gt;&gt; Project: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GEMSEOIntroduction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&gt;&gt; Project Structure</a:t>
            </a:r>
          </a:p>
          <a:p>
            <a:pPr marL="457200" indent="-457200">
              <a:buFont typeface="+mj-lt"/>
              <a:buAutoNum type="arabicPeriod"/>
            </a:pPr>
            <a:endParaRPr lang="fr-FR" sz="19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Click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 +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Add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Content Root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 err="1"/>
              <a:t>Navigate</a:t>
            </a:r>
            <a:r>
              <a:rPr lang="fr-FR" dirty="0"/>
              <a:t> to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GEMSEO_intro</a:t>
            </a:r>
            <a:r>
              <a:rPr lang="fr-FR" dirty="0"/>
              <a:t> package and click 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OK</a:t>
            </a:r>
          </a:p>
          <a:p>
            <a:pPr marL="457200" indent="-457200">
              <a:buFont typeface="+mj-lt"/>
              <a:buAutoNum type="arabicPeriod"/>
            </a:pPr>
            <a:endParaRPr lang="fr-FR" sz="19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Click 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OK</a:t>
            </a:r>
            <a:r>
              <a:rPr lang="fr-FR" dirty="0"/>
              <a:t> to exit the settings</a:t>
            </a:r>
          </a:p>
          <a:p>
            <a:pPr marL="457200" indent="-457200">
              <a:buFont typeface="+mj-lt"/>
              <a:buAutoNum type="arabicPeriod"/>
            </a:pPr>
            <a:endParaRPr lang="fr-FR" dirty="0"/>
          </a:p>
          <a:p>
            <a:endParaRPr lang="fr-FR" dirty="0"/>
          </a:p>
          <a:p>
            <a:pPr marL="457200" indent="-457200">
              <a:buFont typeface="+mj-lt"/>
              <a:buAutoNum type="arabicPeriod"/>
            </a:pP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9C69BB7-C260-4444-A083-8822BC9F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Installation: </a:t>
            </a:r>
            <a:r>
              <a:rPr lang="fr-FR" dirty="0" err="1"/>
              <a:t>adding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 to the </a:t>
            </a:r>
            <a:r>
              <a:rPr lang="fr-FR" dirty="0" err="1"/>
              <a:t>project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FE95A2D-3C15-4D66-9B05-DCA98D916B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928" y="1815352"/>
            <a:ext cx="6662341" cy="4565105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EFE19D9-89E3-45E9-88ED-51477CC0CC03}"/>
              </a:ext>
            </a:extLst>
          </p:cNvPr>
          <p:cNvSpPr/>
          <p:nvPr/>
        </p:nvSpPr>
        <p:spPr>
          <a:xfrm>
            <a:off x="9984432" y="2457450"/>
            <a:ext cx="1368153" cy="163513"/>
          </a:xfrm>
          <a:prstGeom prst="roundRect">
            <a:avLst/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9BA5ED0-22AD-4F0E-8D66-DD65B0706C02}"/>
              </a:ext>
            </a:extLst>
          </p:cNvPr>
          <p:cNvSpPr/>
          <p:nvPr/>
        </p:nvSpPr>
        <p:spPr>
          <a:xfrm>
            <a:off x="9997132" y="2781301"/>
            <a:ext cx="2008601" cy="174096"/>
          </a:xfrm>
          <a:prstGeom prst="roundRect">
            <a:avLst/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4EED61F3-49E2-4FF8-AB36-28AA996E313B}"/>
              </a:ext>
            </a:extLst>
          </p:cNvPr>
          <p:cNvSpPr/>
          <p:nvPr/>
        </p:nvSpPr>
        <p:spPr>
          <a:xfrm>
            <a:off x="7032104" y="2434696"/>
            <a:ext cx="2008601" cy="867303"/>
          </a:xfrm>
          <a:prstGeom prst="roundRect">
            <a:avLst>
              <a:gd name="adj" fmla="val 10322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BFECA56E-2419-4C31-90C0-F47CD20B525F}"/>
              </a:ext>
            </a:extLst>
          </p:cNvPr>
          <p:cNvSpPr/>
          <p:nvPr/>
        </p:nvSpPr>
        <p:spPr>
          <a:xfrm>
            <a:off x="10304463" y="6091238"/>
            <a:ext cx="628650" cy="255352"/>
          </a:xfrm>
          <a:prstGeom prst="roundRect">
            <a:avLst>
              <a:gd name="adj" fmla="val 2428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2614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20DE967C-1758-4960-A459-F4A7C7281915}"/>
              </a:ext>
            </a:extLst>
          </p:cNvPr>
          <p:cNvSpPr txBox="1">
            <a:spLocks/>
          </p:cNvSpPr>
          <p:nvPr/>
        </p:nvSpPr>
        <p:spPr>
          <a:xfrm>
            <a:off x="227348" y="1815352"/>
            <a:ext cx="11737304" cy="44662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The last </a:t>
            </a:r>
            <a:r>
              <a:rPr lang="fr-FR" dirty="0" err="1"/>
              <a:t>step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to </a:t>
            </a:r>
            <a:r>
              <a:rPr lang="fr-FR" dirty="0" err="1"/>
              <a:t>associate</a:t>
            </a:r>
            <a:r>
              <a:rPr lang="fr-FR" dirty="0"/>
              <a:t> the </a:t>
            </a:r>
            <a:r>
              <a:rPr lang="fr-FR" dirty="0" err="1"/>
              <a:t>project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GEMSEO </a:t>
            </a:r>
            <a:r>
              <a:rPr lang="fr-FR" dirty="0" err="1"/>
              <a:t>environment</a:t>
            </a:r>
            <a:r>
              <a:rPr lang="fr-FR" dirty="0"/>
              <a:t> </a:t>
            </a:r>
            <a:r>
              <a:rPr lang="fr-FR" dirty="0" err="1"/>
              <a:t>we</a:t>
            </a:r>
            <a:r>
              <a:rPr lang="fr-FR" dirty="0"/>
              <a:t> </a:t>
            </a:r>
            <a:r>
              <a:rPr lang="fr-FR" dirty="0" err="1"/>
              <a:t>created</a:t>
            </a:r>
            <a:r>
              <a:rPr lang="fr-FR" dirty="0"/>
              <a:t> </a:t>
            </a:r>
            <a:r>
              <a:rPr lang="fr-FR" dirty="0" err="1"/>
              <a:t>earlier</a:t>
            </a:r>
            <a:endParaRPr lang="fr-FR" dirty="0"/>
          </a:p>
          <a:p>
            <a:endParaRPr lang="fr-FR" dirty="0"/>
          </a:p>
          <a:p>
            <a:pPr marL="457200" indent="-457200">
              <a:buFont typeface="+mj-lt"/>
              <a:buAutoNum type="arabicPeriod"/>
            </a:pPr>
            <a:r>
              <a:rPr lang="fr-FR" dirty="0"/>
              <a:t>Go to the </a:t>
            </a:r>
            <a:r>
              <a:rPr lang="fr-FR" dirty="0" err="1"/>
              <a:t>bottom</a:t>
            </a:r>
            <a:r>
              <a:rPr lang="fr-FR" dirty="0"/>
              <a:t>-right corner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project</a:t>
            </a:r>
            <a:r>
              <a:rPr lang="fr-FR" dirty="0"/>
              <a:t>. Click 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&lt;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python_version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&gt;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Interpreter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Settings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9C69BB7-C260-4444-A083-8822BC9F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Installation: </a:t>
            </a:r>
            <a:r>
              <a:rPr lang="fr-FR" dirty="0" err="1"/>
              <a:t>associating</a:t>
            </a:r>
            <a:r>
              <a:rPr lang="fr-FR" dirty="0"/>
              <a:t> GEMSEO </a:t>
            </a:r>
            <a:r>
              <a:rPr lang="fr-FR" dirty="0" err="1"/>
              <a:t>environment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08063CC7-5FEA-4699-A9C8-04E5B3083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7" y="3068961"/>
            <a:ext cx="6840760" cy="3643876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9D04BD24-B430-4969-93FD-9F588A459CE8}"/>
              </a:ext>
            </a:extLst>
          </p:cNvPr>
          <p:cNvSpPr/>
          <p:nvPr/>
        </p:nvSpPr>
        <p:spPr>
          <a:xfrm>
            <a:off x="9037637" y="6536266"/>
            <a:ext cx="530173" cy="220133"/>
          </a:xfrm>
          <a:prstGeom prst="roundRect">
            <a:avLst>
              <a:gd name="adj" fmla="val 2428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624698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20DE967C-1758-4960-A459-F4A7C7281915}"/>
              </a:ext>
            </a:extLst>
          </p:cNvPr>
          <p:cNvSpPr txBox="1">
            <a:spLocks/>
          </p:cNvSpPr>
          <p:nvPr/>
        </p:nvSpPr>
        <p:spPr>
          <a:xfrm>
            <a:off x="227348" y="1815352"/>
            <a:ext cx="11737304" cy="44662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fr-FR" dirty="0"/>
              <a:t>In the 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Python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Interpreter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</a:t>
            </a:r>
            <a:r>
              <a:rPr lang="fr-FR" dirty="0"/>
              <a:t>menu, select 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Show All… </a:t>
            </a:r>
            <a:r>
              <a:rPr lang="fr-FR" dirty="0"/>
              <a:t>in the new screen, click the </a:t>
            </a:r>
            <a:r>
              <a:rPr lang="fr-FR" dirty="0" err="1"/>
              <a:t>button</a:t>
            </a:r>
            <a:r>
              <a:rPr lang="fr-FR" dirty="0"/>
              <a:t> 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+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9C69BB7-C260-4444-A083-8822BC9F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Installation: </a:t>
            </a:r>
            <a:r>
              <a:rPr lang="fr-FR" dirty="0" err="1"/>
              <a:t>associating</a:t>
            </a:r>
            <a:r>
              <a:rPr lang="fr-FR" dirty="0"/>
              <a:t> GEMSEO </a:t>
            </a:r>
            <a:r>
              <a:rPr lang="fr-FR" dirty="0" err="1"/>
              <a:t>environment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23DBF52-D93E-4E4B-8770-426B49445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2276872"/>
            <a:ext cx="6408712" cy="4352023"/>
          </a:xfrm>
          <a:prstGeom prst="rect">
            <a:avLst/>
          </a:prstGeom>
        </p:spPr>
      </p:pic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32690969-3BA6-45D3-BB6C-1EBF82FCF15B}"/>
              </a:ext>
            </a:extLst>
          </p:cNvPr>
          <p:cNvSpPr/>
          <p:nvPr/>
        </p:nvSpPr>
        <p:spPr>
          <a:xfrm>
            <a:off x="1717221" y="2691482"/>
            <a:ext cx="4630807" cy="220133"/>
          </a:xfrm>
          <a:prstGeom prst="roundRect">
            <a:avLst>
              <a:gd name="adj" fmla="val 2428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DEF5866-6C59-4946-B46F-FA1E52CB4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2276871"/>
            <a:ext cx="4485784" cy="4352023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C295B9B-18D2-42C4-AC86-D670BBF21F6F}"/>
              </a:ext>
            </a:extLst>
          </p:cNvPr>
          <p:cNvSpPr/>
          <p:nvPr/>
        </p:nvSpPr>
        <p:spPr>
          <a:xfrm>
            <a:off x="7283450" y="6095082"/>
            <a:ext cx="324718" cy="242218"/>
          </a:xfrm>
          <a:prstGeom prst="roundRect">
            <a:avLst>
              <a:gd name="adj" fmla="val 2428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6725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Presentation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27075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20DE967C-1758-4960-A459-F4A7C7281915}"/>
              </a:ext>
            </a:extLst>
          </p:cNvPr>
          <p:cNvSpPr txBox="1">
            <a:spLocks/>
          </p:cNvSpPr>
          <p:nvPr/>
        </p:nvSpPr>
        <p:spPr>
          <a:xfrm>
            <a:off x="227348" y="1815352"/>
            <a:ext cx="5443831" cy="44662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fr-FR" dirty="0" err="1"/>
              <a:t>Choose</a:t>
            </a:r>
            <a:r>
              <a:rPr lang="fr-FR" dirty="0"/>
              <a:t>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Conda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environment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</a:t>
            </a:r>
            <a:r>
              <a:rPr lang="fr-FR" dirty="0" err="1"/>
              <a:t>then</a:t>
            </a:r>
            <a:r>
              <a:rPr lang="fr-FR" dirty="0"/>
              <a:t>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Existing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environment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.</a:t>
            </a:r>
          </a:p>
          <a:p>
            <a:pPr marL="457200" indent="-457200">
              <a:buFont typeface="+mj-lt"/>
              <a:buAutoNum type="arabicPeriod" startAt="3"/>
            </a:pPr>
            <a:endParaRPr lang="fr-FR" sz="19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fr-FR" dirty="0"/>
              <a:t>In the 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Interpreter</a:t>
            </a:r>
            <a:r>
              <a:rPr lang="fr-FR" dirty="0"/>
              <a:t> menu, </a:t>
            </a:r>
            <a:r>
              <a:rPr lang="fr-FR" dirty="0" err="1"/>
              <a:t>you</a:t>
            </a:r>
            <a:r>
              <a:rPr lang="fr-FR" dirty="0"/>
              <a:t> </a:t>
            </a:r>
            <a:r>
              <a:rPr lang="fr-FR" dirty="0" err="1"/>
              <a:t>need</a:t>
            </a:r>
            <a:r>
              <a:rPr lang="fr-FR" dirty="0"/>
              <a:t> to </a:t>
            </a:r>
            <a:r>
              <a:rPr lang="fr-FR" dirty="0" err="1"/>
              <a:t>navigate</a:t>
            </a:r>
            <a:r>
              <a:rPr lang="fr-FR" dirty="0"/>
              <a:t> to the python </a:t>
            </a:r>
            <a:r>
              <a:rPr lang="fr-FR" dirty="0" err="1"/>
              <a:t>executable</a:t>
            </a:r>
            <a:r>
              <a:rPr lang="fr-FR" dirty="0"/>
              <a:t> </a:t>
            </a:r>
            <a:r>
              <a:rPr lang="fr-FR" dirty="0" err="1"/>
              <a:t>stored</a:t>
            </a:r>
            <a:r>
              <a:rPr lang="fr-FR" dirty="0"/>
              <a:t> in </a:t>
            </a:r>
            <a:r>
              <a:rPr lang="fr-FR" dirty="0" err="1"/>
              <a:t>your</a:t>
            </a:r>
            <a:r>
              <a:rPr lang="fr-FR" dirty="0"/>
              <a:t> GEMSEO </a:t>
            </a:r>
            <a:r>
              <a:rPr lang="fr-FR" dirty="0" err="1"/>
              <a:t>environment</a:t>
            </a:r>
            <a:r>
              <a:rPr lang="fr-FR" dirty="0"/>
              <a:t>.</a:t>
            </a:r>
          </a:p>
          <a:p>
            <a:pPr marL="457200" indent="-457200">
              <a:buFont typeface="+mj-lt"/>
              <a:buAutoNum type="arabicPeriod" startAt="3"/>
            </a:pPr>
            <a:endParaRPr lang="fr-FR" dirty="0"/>
          </a:p>
          <a:p>
            <a:pPr marL="457200" indent="-457200">
              <a:buFont typeface="+mj-lt"/>
              <a:buAutoNum type="arabicPeriod" startAt="3"/>
            </a:pPr>
            <a:r>
              <a:rPr lang="fr-FR" dirty="0"/>
              <a:t> </a:t>
            </a:r>
            <a:r>
              <a:rPr lang="fr-FR" dirty="0" err="1"/>
              <a:t>Typically</a:t>
            </a:r>
            <a:r>
              <a:rPr lang="fr-FR" dirty="0"/>
              <a:t>, the </a:t>
            </a:r>
            <a:r>
              <a:rPr lang="fr-FR" dirty="0" err="1"/>
              <a:t>path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: 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&lt;USER&gt;/Anaconda3/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envs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/</a:t>
            </a:r>
            <a:r>
              <a:rPr lang="fr-FR" sz="1900" dirty="0" err="1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gemseo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/python.exe</a:t>
            </a:r>
          </a:p>
          <a:p>
            <a:pPr marL="457200" indent="-457200">
              <a:buFont typeface="+mj-lt"/>
              <a:buAutoNum type="arabicPeriod" startAt="3"/>
            </a:pPr>
            <a:endParaRPr lang="fr-FR" sz="1900" dirty="0">
              <a:solidFill>
                <a:schemeClr val="bg1">
                  <a:lumMod val="50000"/>
                </a:schemeClr>
              </a:solidFill>
              <a:latin typeface="Arial Nova Light" panose="020B0604020202020204" pitchFamily="34" charset="0"/>
            </a:endParaRPr>
          </a:p>
          <a:p>
            <a:pPr marL="457200" indent="-457200">
              <a:buFont typeface="+mj-lt"/>
              <a:buAutoNum type="arabicPeriod" startAt="3"/>
            </a:pPr>
            <a:r>
              <a:rPr lang="fr-FR" dirty="0"/>
              <a:t>Click</a:t>
            </a:r>
            <a:r>
              <a:rPr lang="fr-FR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 OK 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9C69BB7-C260-4444-A083-8822BC9F0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 Installation: </a:t>
            </a:r>
            <a:r>
              <a:rPr lang="fr-FR" dirty="0" err="1"/>
              <a:t>associating</a:t>
            </a:r>
            <a:r>
              <a:rPr lang="fr-FR" dirty="0"/>
              <a:t> GEMSEO </a:t>
            </a:r>
            <a:r>
              <a:rPr lang="fr-FR" dirty="0" err="1"/>
              <a:t>environment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A1C180-94A1-4956-BCE5-16EE64DD9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944" y="1820575"/>
            <a:ext cx="6372708" cy="4407918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E661507D-39F9-4B92-8D7C-72D2D58A228B}"/>
              </a:ext>
            </a:extLst>
          </p:cNvPr>
          <p:cNvSpPr/>
          <p:nvPr/>
        </p:nvSpPr>
        <p:spPr>
          <a:xfrm>
            <a:off x="7405752" y="3586631"/>
            <a:ext cx="4630807" cy="267819"/>
          </a:xfrm>
          <a:prstGeom prst="roundRect">
            <a:avLst>
              <a:gd name="adj" fmla="val 2428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85032A9D-839D-45D9-A9DA-A947E4FA20AA}"/>
              </a:ext>
            </a:extLst>
          </p:cNvPr>
          <p:cNvSpPr/>
          <p:nvPr/>
        </p:nvSpPr>
        <p:spPr>
          <a:xfrm>
            <a:off x="10560497" y="5875839"/>
            <a:ext cx="720080" cy="267819"/>
          </a:xfrm>
          <a:prstGeom prst="roundRect">
            <a:avLst>
              <a:gd name="adj" fmla="val 2428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794536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Case 1:</a:t>
            </a:r>
          </a:p>
          <a:p>
            <a:r>
              <a:rPr lang="en-US" dirty="0"/>
              <a:t>The </a:t>
            </a:r>
            <a:r>
              <a:rPr lang="en-US" dirty="0" err="1"/>
              <a:t>Sellar</a:t>
            </a:r>
            <a:r>
              <a:rPr lang="en-US" dirty="0"/>
              <a:t>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5839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360ED8DF-20D5-4677-86E7-0C7B8E8F980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27348" y="1815352"/>
                <a:ext cx="11700000" cy="2480885"/>
              </a:xfrm>
            </p:spPr>
            <p:txBody>
              <a:bodyPr>
                <a:normAutofit/>
              </a:bodyPr>
              <a:lstStyle/>
              <a:p>
                <a:r>
                  <a:rPr lang="it-IT" b="1" dirty="0"/>
                  <a:t>Goal: </a:t>
                </a:r>
                <a:r>
                  <a:rPr lang="it-IT" dirty="0"/>
                  <a:t>Optimize an analytical multidisciplinary problem with strong couplings</a:t>
                </a:r>
              </a:p>
              <a:p>
                <a:endParaRPr lang="it-IT" dirty="0"/>
              </a:p>
              <a:p>
                <a:r>
                  <a:rPr lang="it-IT" b="1" dirty="0"/>
                  <a:t>Variables: 	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sz="24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it-IT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it-IT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fr-FR" dirty="0"/>
                  <a:t> 	(</a:t>
                </a:r>
                <a:r>
                  <a:rPr lang="fr-FR" dirty="0" err="1"/>
                  <a:t>shared</a:t>
                </a:r>
                <a:r>
                  <a:rPr lang="fr-FR" dirty="0"/>
                  <a:t> variables) </a:t>
                </a:r>
              </a:p>
              <a:p>
                <a:r>
                  <a:rPr lang="fr-FR" dirty="0"/>
                  <a:t>		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fr-FR" dirty="0"/>
                  <a:t> 		(local variable)</a:t>
                </a:r>
              </a:p>
              <a:p>
                <a:endParaRPr lang="fr-FR" dirty="0"/>
              </a:p>
              <a:p>
                <a:r>
                  <a:rPr lang="it-IT" b="1" dirty="0"/>
                  <a:t>Disciplines: </a:t>
                </a:r>
                <a:r>
                  <a:rPr lang="it-IT" dirty="0"/>
                  <a:t>Sellar 1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360ED8DF-20D5-4677-86E7-0C7B8E8F9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27348" y="1815352"/>
                <a:ext cx="11700000" cy="2480885"/>
              </a:xfrm>
              <a:blipFill>
                <a:blip r:embed="rId2"/>
                <a:stretch>
                  <a:fillRect l="-1302" t="-442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388B6E04-CEB0-4AE4-9C94-C6AE1AE7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Problem: Formulation</a:t>
            </a:r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B3432FD-4AEF-4CC6-A58A-670170415318}"/>
              </a:ext>
            </a:extLst>
          </p:cNvPr>
          <p:cNvGrpSpPr/>
          <p:nvPr/>
        </p:nvGrpSpPr>
        <p:grpSpPr>
          <a:xfrm>
            <a:off x="2457903" y="4667756"/>
            <a:ext cx="3200380" cy="1497548"/>
            <a:chOff x="1768284" y="626693"/>
            <a:chExt cx="3200380" cy="1497548"/>
          </a:xfrm>
        </p:grpSpPr>
        <p:sp>
          <p:nvSpPr>
            <p:cNvPr id="20" name="Rectangle à coins arrondis 48">
              <a:extLst>
                <a:ext uri="{FF2B5EF4-FFF2-40B4-BE49-F238E27FC236}">
                  <a16:creationId xmlns:a16="http://schemas.microsoft.com/office/drawing/2014/main" id="{B574C03F-D271-4AA6-971A-42637A8B39A8}"/>
                </a:ext>
              </a:extLst>
            </p:cNvPr>
            <p:cNvSpPr/>
            <p:nvPr/>
          </p:nvSpPr>
          <p:spPr>
            <a:xfrm>
              <a:off x="1768284" y="626693"/>
              <a:ext cx="2512194" cy="990619"/>
            </a:xfrm>
            <a:prstGeom prst="roundRect">
              <a:avLst/>
            </a:prstGeom>
            <a:solidFill>
              <a:srgbClr val="464B69"/>
            </a:solidFill>
            <a:ln w="25400" cap="flat" cmpd="sng" algn="ctr">
              <a:solidFill>
                <a:srgbClr val="464B6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Sellar_1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084A9A-DCB0-4D6C-9029-27F86CFE742A}"/>
                </a:ext>
              </a:extLst>
            </p:cNvPr>
            <p:cNvSpPr/>
            <p:nvPr/>
          </p:nvSpPr>
          <p:spPr>
            <a:xfrm>
              <a:off x="3298701" y="1864360"/>
              <a:ext cx="1669963" cy="259881"/>
            </a:xfrm>
            <a:prstGeom prst="rect">
              <a:avLst/>
            </a:prstGeom>
            <a:solidFill>
              <a:srgbClr val="00AFB4"/>
            </a:solidFill>
            <a:ln w="25400" cap="flat" cmpd="sng" algn="ctr">
              <a:solidFill>
                <a:srgbClr val="00AFB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Analytical relations</a:t>
              </a: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2" name="Connecteur en angle 50">
              <a:extLst>
                <a:ext uri="{FF2B5EF4-FFF2-40B4-BE49-F238E27FC236}">
                  <a16:creationId xmlns:a16="http://schemas.microsoft.com/office/drawing/2014/main" id="{8D8B186E-531F-4AFE-AD8E-7A53DB54A9C5}"/>
                </a:ext>
              </a:extLst>
            </p:cNvPr>
            <p:cNvCxnSpPr>
              <a:cxnSpLocks/>
              <a:stCxn id="20" idx="2"/>
              <a:endCxn id="21" idx="1"/>
            </p:cNvCxnSpPr>
            <p:nvPr/>
          </p:nvCxnSpPr>
          <p:spPr>
            <a:xfrm rot="16200000" flipH="1">
              <a:off x="2973047" y="1668646"/>
              <a:ext cx="376989" cy="274320"/>
            </a:xfrm>
            <a:prstGeom prst="bentConnector2">
              <a:avLst/>
            </a:prstGeom>
            <a:noFill/>
            <a:ln w="28575" cap="flat" cmpd="sng" algn="ctr">
              <a:solidFill>
                <a:srgbClr val="00AFB4"/>
              </a:solidFill>
              <a:prstDash val="solid"/>
            </a:ln>
            <a:effectLst/>
          </p:spPr>
        </p:cxn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28DE78D4-96D3-42BD-92DB-767160826AF3}"/>
              </a:ext>
            </a:extLst>
          </p:cNvPr>
          <p:cNvGrpSpPr/>
          <p:nvPr/>
        </p:nvGrpSpPr>
        <p:grpSpPr>
          <a:xfrm>
            <a:off x="904805" y="4688309"/>
            <a:ext cx="1483685" cy="307777"/>
            <a:chOff x="2755186" y="2523738"/>
            <a:chExt cx="1483685" cy="307777"/>
          </a:xfrm>
        </p:grpSpPr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B7311F86-ECB4-4650-9498-02EBFE1D381F}"/>
                </a:ext>
              </a:extLst>
            </p:cNvPr>
            <p:cNvCxnSpPr/>
            <p:nvPr/>
          </p:nvCxnSpPr>
          <p:spPr>
            <a:xfrm>
              <a:off x="3126174" y="2694257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785B8A03-32B0-4DDB-8441-EC9C76C37B2D}"/>
                    </a:ext>
                  </a:extLst>
                </p:cNvPr>
                <p:cNvSpPr txBox="1"/>
                <p:nvPr/>
              </p:nvSpPr>
              <p:spPr>
                <a:xfrm>
                  <a:off x="2755186" y="2523738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it-IT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77B9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0" lang="fr-FR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785B8A03-32B0-4DDB-8441-EC9C76C37B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186" y="2523738"/>
                  <a:ext cx="288032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C7D49C9-208A-4250-B9CE-04BEBCC108C2}"/>
              </a:ext>
            </a:extLst>
          </p:cNvPr>
          <p:cNvGrpSpPr/>
          <p:nvPr/>
        </p:nvGrpSpPr>
        <p:grpSpPr>
          <a:xfrm>
            <a:off x="4970097" y="4958267"/>
            <a:ext cx="1633221" cy="307777"/>
            <a:chOff x="8220738" y="2015309"/>
            <a:chExt cx="1633221" cy="307777"/>
          </a:xfrm>
        </p:grpSpPr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742F4DD4-2773-4F28-B7D4-E11364031E4C}"/>
                </a:ext>
              </a:extLst>
            </p:cNvPr>
            <p:cNvCxnSpPr/>
            <p:nvPr/>
          </p:nvCxnSpPr>
          <p:spPr>
            <a:xfrm>
              <a:off x="8220738" y="2232400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C94552D4-C8F8-4032-92AC-CFDC5281EC26}"/>
                    </a:ext>
                  </a:extLst>
                </p:cNvPr>
                <p:cNvSpPr txBox="1"/>
                <p:nvPr/>
              </p:nvSpPr>
              <p:spPr>
                <a:xfrm>
                  <a:off x="9331276" y="2015309"/>
                  <a:ext cx="522683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i="1" kern="0" dirty="0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kern="0" dirty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000" b="0" i="1" kern="0" dirty="0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C94552D4-C8F8-4032-92AC-CFDC5281E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276" y="2015309"/>
                  <a:ext cx="522683" cy="307777"/>
                </a:xfrm>
                <a:prstGeom prst="rect">
                  <a:avLst/>
                </a:prstGeom>
                <a:blipFill>
                  <a:blip r:embed="rId4"/>
                  <a:stretch>
                    <a:fillRect b="-274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9BC41FE-7588-492F-92A6-7420AD11FBBD}"/>
              </a:ext>
            </a:extLst>
          </p:cNvPr>
          <p:cNvGrpSpPr/>
          <p:nvPr/>
        </p:nvGrpSpPr>
        <p:grpSpPr>
          <a:xfrm>
            <a:off x="904805" y="5272276"/>
            <a:ext cx="1483685" cy="307777"/>
            <a:chOff x="2638666" y="3510665"/>
            <a:chExt cx="1483685" cy="307777"/>
          </a:xfrm>
        </p:grpSpPr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82AA9CEC-C404-4446-8802-56F9ACC1D244}"/>
                </a:ext>
              </a:extLst>
            </p:cNvPr>
            <p:cNvCxnSpPr/>
            <p:nvPr/>
          </p:nvCxnSpPr>
          <p:spPr>
            <a:xfrm>
              <a:off x="3009654" y="3662248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CBDA898E-C4EC-44E1-924A-EE513DF87DB9}"/>
                    </a:ext>
                  </a:extLst>
                </p:cNvPr>
                <p:cNvSpPr txBox="1"/>
                <p:nvPr/>
              </p:nvSpPr>
              <p:spPr>
                <a:xfrm>
                  <a:off x="2638666" y="3510665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it-IT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77B9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kumimoji="0" lang="fr-F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CBDA898E-C4EC-44E1-924A-EE513DF87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666" y="3510665"/>
                  <a:ext cx="288032" cy="307777"/>
                </a:xfrm>
                <a:prstGeom prst="rect">
                  <a:avLst/>
                </a:prstGeom>
                <a:blipFill>
                  <a:blip r:embed="rId5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BB336A5-4573-4EC3-97F8-A76C6DF03156}"/>
              </a:ext>
            </a:extLst>
          </p:cNvPr>
          <p:cNvGrpSpPr/>
          <p:nvPr/>
        </p:nvGrpSpPr>
        <p:grpSpPr>
          <a:xfrm>
            <a:off x="905971" y="4979011"/>
            <a:ext cx="1482519" cy="307777"/>
            <a:chOff x="2639832" y="3047201"/>
            <a:chExt cx="1482519" cy="307777"/>
          </a:xfrm>
        </p:grpSpPr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76E63650-1445-44EC-87E0-D8D88CCE2DA5}"/>
                </a:ext>
              </a:extLst>
            </p:cNvPr>
            <p:cNvCxnSpPr/>
            <p:nvPr/>
          </p:nvCxnSpPr>
          <p:spPr>
            <a:xfrm>
              <a:off x="3009654" y="3215050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37F875FB-75FE-4FE1-8D07-93440593A5DA}"/>
                    </a:ext>
                  </a:extLst>
                </p:cNvPr>
                <p:cNvSpPr txBox="1"/>
                <p:nvPr/>
              </p:nvSpPr>
              <p:spPr>
                <a:xfrm>
                  <a:off x="2639832" y="3047201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00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it-IT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37F875FB-75FE-4FE1-8D07-93440593A5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832" y="3047201"/>
                  <a:ext cx="288032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5532" r="-14894" b="-3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82AB90B-74C6-4D51-90A0-75240D0B461C}"/>
                  </a:ext>
                </a:extLst>
              </p:cNvPr>
              <p:cNvSpPr txBox="1"/>
              <p:nvPr/>
            </p:nvSpPr>
            <p:spPr>
              <a:xfrm>
                <a:off x="7608168" y="4837537"/>
                <a:ext cx="3876189" cy="75155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 −0.2</m:t>
                          </m:r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ra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82AB90B-74C6-4D51-90A0-75240D0B4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8168" y="4837537"/>
                <a:ext cx="3876189" cy="751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3798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0ED8DF-20D5-4677-86E7-0C7B8E8F98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2480885"/>
          </a:xfrm>
        </p:spPr>
        <p:txBody>
          <a:bodyPr>
            <a:normAutofit/>
          </a:bodyPr>
          <a:lstStyle/>
          <a:p>
            <a:r>
              <a:rPr lang="it-IT" b="1" dirty="0"/>
              <a:t>Disciplines: </a:t>
            </a:r>
            <a:r>
              <a:rPr lang="it-IT" dirty="0"/>
              <a:t>Sellar 2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8B6E04-CEB0-4AE4-9C94-C6AE1AE7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Problem: Formulation</a:t>
            </a:r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B3432FD-4AEF-4CC6-A58A-670170415318}"/>
              </a:ext>
            </a:extLst>
          </p:cNvPr>
          <p:cNvGrpSpPr/>
          <p:nvPr/>
        </p:nvGrpSpPr>
        <p:grpSpPr>
          <a:xfrm>
            <a:off x="2457903" y="2492896"/>
            <a:ext cx="3200380" cy="1497548"/>
            <a:chOff x="1768284" y="626693"/>
            <a:chExt cx="3200380" cy="1497548"/>
          </a:xfrm>
        </p:grpSpPr>
        <p:sp>
          <p:nvSpPr>
            <p:cNvPr id="20" name="Rectangle à coins arrondis 48">
              <a:extLst>
                <a:ext uri="{FF2B5EF4-FFF2-40B4-BE49-F238E27FC236}">
                  <a16:creationId xmlns:a16="http://schemas.microsoft.com/office/drawing/2014/main" id="{B574C03F-D271-4AA6-971A-42637A8B39A8}"/>
                </a:ext>
              </a:extLst>
            </p:cNvPr>
            <p:cNvSpPr/>
            <p:nvPr/>
          </p:nvSpPr>
          <p:spPr>
            <a:xfrm>
              <a:off x="1768284" y="626693"/>
              <a:ext cx="2512194" cy="990619"/>
            </a:xfrm>
            <a:prstGeom prst="roundRect">
              <a:avLst/>
            </a:prstGeom>
            <a:solidFill>
              <a:srgbClr val="464B69"/>
            </a:solidFill>
            <a:ln w="25400" cap="flat" cmpd="sng" algn="ctr">
              <a:solidFill>
                <a:srgbClr val="464B6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Sellar_2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084A9A-DCB0-4D6C-9029-27F86CFE742A}"/>
                </a:ext>
              </a:extLst>
            </p:cNvPr>
            <p:cNvSpPr/>
            <p:nvPr/>
          </p:nvSpPr>
          <p:spPr>
            <a:xfrm>
              <a:off x="3298701" y="1864360"/>
              <a:ext cx="1669963" cy="259881"/>
            </a:xfrm>
            <a:prstGeom prst="rect">
              <a:avLst/>
            </a:prstGeom>
            <a:solidFill>
              <a:srgbClr val="00AFB4"/>
            </a:solidFill>
            <a:ln w="25400" cap="flat" cmpd="sng" algn="ctr">
              <a:solidFill>
                <a:srgbClr val="00AFB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Analytical relations</a:t>
              </a: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2" name="Connecteur en angle 50">
              <a:extLst>
                <a:ext uri="{FF2B5EF4-FFF2-40B4-BE49-F238E27FC236}">
                  <a16:creationId xmlns:a16="http://schemas.microsoft.com/office/drawing/2014/main" id="{8D8B186E-531F-4AFE-AD8E-7A53DB54A9C5}"/>
                </a:ext>
              </a:extLst>
            </p:cNvPr>
            <p:cNvCxnSpPr>
              <a:cxnSpLocks/>
              <a:stCxn id="20" idx="2"/>
              <a:endCxn id="21" idx="1"/>
            </p:cNvCxnSpPr>
            <p:nvPr/>
          </p:nvCxnSpPr>
          <p:spPr>
            <a:xfrm rot="16200000" flipH="1">
              <a:off x="2973047" y="1668646"/>
              <a:ext cx="376989" cy="274320"/>
            </a:xfrm>
            <a:prstGeom prst="bentConnector2">
              <a:avLst/>
            </a:prstGeom>
            <a:noFill/>
            <a:ln w="28575" cap="flat" cmpd="sng" algn="ctr">
              <a:solidFill>
                <a:srgbClr val="00AFB4"/>
              </a:solidFill>
              <a:prstDash val="solid"/>
            </a:ln>
            <a:effectLst/>
          </p:spPr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C7D49C9-208A-4250-B9CE-04BEBCC108C2}"/>
              </a:ext>
            </a:extLst>
          </p:cNvPr>
          <p:cNvGrpSpPr/>
          <p:nvPr/>
        </p:nvGrpSpPr>
        <p:grpSpPr>
          <a:xfrm>
            <a:off x="4970097" y="2783407"/>
            <a:ext cx="1633221" cy="307777"/>
            <a:chOff x="8220738" y="2015309"/>
            <a:chExt cx="1633221" cy="307777"/>
          </a:xfrm>
        </p:grpSpPr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742F4DD4-2773-4F28-B7D4-E11364031E4C}"/>
                </a:ext>
              </a:extLst>
            </p:cNvPr>
            <p:cNvCxnSpPr/>
            <p:nvPr/>
          </p:nvCxnSpPr>
          <p:spPr>
            <a:xfrm>
              <a:off x="8220738" y="2232400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C94552D4-C8F8-4032-92AC-CFDC5281EC26}"/>
                    </a:ext>
                  </a:extLst>
                </p:cNvPr>
                <p:cNvSpPr txBox="1"/>
                <p:nvPr/>
              </p:nvSpPr>
              <p:spPr>
                <a:xfrm>
                  <a:off x="9331276" y="2015309"/>
                  <a:ext cx="522683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2000" i="1" kern="0" dirty="0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kern="0" dirty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000" b="0" i="1" kern="0" dirty="0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17" name="ZoneTexte 16">
                  <a:extLst>
                    <a:ext uri="{FF2B5EF4-FFF2-40B4-BE49-F238E27FC236}">
                      <a16:creationId xmlns:a16="http://schemas.microsoft.com/office/drawing/2014/main" id="{C94552D4-C8F8-4032-92AC-CFDC5281E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1276" y="2015309"/>
                  <a:ext cx="522683" cy="307777"/>
                </a:xfrm>
                <a:prstGeom prst="rect">
                  <a:avLst/>
                </a:prstGeom>
                <a:blipFill>
                  <a:blip r:embed="rId2"/>
                  <a:stretch>
                    <a:fillRect b="-3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49BC41FE-7588-492F-92A6-7420AD11FBBD}"/>
              </a:ext>
            </a:extLst>
          </p:cNvPr>
          <p:cNvGrpSpPr/>
          <p:nvPr/>
        </p:nvGrpSpPr>
        <p:grpSpPr>
          <a:xfrm>
            <a:off x="904805" y="2996952"/>
            <a:ext cx="1483685" cy="307777"/>
            <a:chOff x="2638666" y="3510665"/>
            <a:chExt cx="1483685" cy="307777"/>
          </a:xfrm>
        </p:grpSpPr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82AA9CEC-C404-4446-8802-56F9ACC1D244}"/>
                </a:ext>
              </a:extLst>
            </p:cNvPr>
            <p:cNvCxnSpPr/>
            <p:nvPr/>
          </p:nvCxnSpPr>
          <p:spPr>
            <a:xfrm>
              <a:off x="3009654" y="3662248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CBDA898E-C4EC-44E1-924A-EE513DF87DB9}"/>
                    </a:ext>
                  </a:extLst>
                </p:cNvPr>
                <p:cNvSpPr txBox="1"/>
                <p:nvPr/>
              </p:nvSpPr>
              <p:spPr>
                <a:xfrm>
                  <a:off x="2638666" y="3510665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it-IT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77B9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kumimoji="0" lang="fr-F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4" name="ZoneTexte 23">
                  <a:extLst>
                    <a:ext uri="{FF2B5EF4-FFF2-40B4-BE49-F238E27FC236}">
                      <a16:creationId xmlns:a16="http://schemas.microsoft.com/office/drawing/2014/main" id="{CBDA898E-C4EC-44E1-924A-EE513DF87D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666" y="3510665"/>
                  <a:ext cx="288032" cy="307777"/>
                </a:xfrm>
                <a:prstGeom prst="rect">
                  <a:avLst/>
                </a:prstGeom>
                <a:blipFill>
                  <a:blip r:embed="rId3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ABB336A5-4573-4EC3-97F8-A76C6DF03156}"/>
              </a:ext>
            </a:extLst>
          </p:cNvPr>
          <p:cNvGrpSpPr/>
          <p:nvPr/>
        </p:nvGrpSpPr>
        <p:grpSpPr>
          <a:xfrm>
            <a:off x="905971" y="2636912"/>
            <a:ext cx="1482519" cy="307777"/>
            <a:chOff x="2639832" y="3047201"/>
            <a:chExt cx="1482519" cy="307777"/>
          </a:xfrm>
        </p:grpSpPr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76E63650-1445-44EC-87E0-D8D88CCE2DA5}"/>
                </a:ext>
              </a:extLst>
            </p:cNvPr>
            <p:cNvCxnSpPr/>
            <p:nvPr/>
          </p:nvCxnSpPr>
          <p:spPr>
            <a:xfrm>
              <a:off x="3009654" y="3215050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37F875FB-75FE-4FE1-8D07-93440593A5DA}"/>
                    </a:ext>
                  </a:extLst>
                </p:cNvPr>
                <p:cNvSpPr txBox="1"/>
                <p:nvPr/>
              </p:nvSpPr>
              <p:spPr>
                <a:xfrm>
                  <a:off x="2639832" y="3047201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00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it-IT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26" name="ZoneTexte 25">
                  <a:extLst>
                    <a:ext uri="{FF2B5EF4-FFF2-40B4-BE49-F238E27FC236}">
                      <a16:creationId xmlns:a16="http://schemas.microsoft.com/office/drawing/2014/main" id="{37F875FB-75FE-4FE1-8D07-93440593A5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832" y="3047201"/>
                  <a:ext cx="28803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5532" r="-12766" b="-3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82AB90B-74C6-4D51-90A0-75240D0B461C}"/>
                  </a:ext>
                </a:extLst>
              </p:cNvPr>
              <p:cNvSpPr txBox="1"/>
              <p:nvPr/>
            </p:nvSpPr>
            <p:spPr>
              <a:xfrm>
                <a:off x="8060134" y="2752629"/>
                <a:ext cx="27516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B82AB90B-74C6-4D51-90A0-75240D0B46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134" y="2752629"/>
                <a:ext cx="2751651" cy="369332"/>
              </a:xfrm>
              <a:prstGeom prst="rect">
                <a:avLst/>
              </a:prstGeom>
              <a:blipFill>
                <a:blip r:embed="rId5"/>
                <a:stretch>
                  <a:fillRect b="-3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Espace réservé du texte 4">
            <a:extLst>
              <a:ext uri="{FF2B5EF4-FFF2-40B4-BE49-F238E27FC236}">
                <a16:creationId xmlns:a16="http://schemas.microsoft.com/office/drawing/2014/main" id="{DB76843C-A04B-4F16-B196-C3D64FC22115}"/>
              </a:ext>
            </a:extLst>
          </p:cNvPr>
          <p:cNvSpPr txBox="1">
            <a:spLocks/>
          </p:cNvSpPr>
          <p:nvPr/>
        </p:nvSpPr>
        <p:spPr>
          <a:xfrm>
            <a:off x="227348" y="4293096"/>
            <a:ext cx="11700000" cy="248088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Disciplines: </a:t>
            </a:r>
            <a:r>
              <a:rPr lang="it-IT" dirty="0"/>
              <a:t>SellarSystem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F7861C9D-DA88-4B7A-B21E-40F8EA94DC53}"/>
              </a:ext>
            </a:extLst>
          </p:cNvPr>
          <p:cNvGrpSpPr/>
          <p:nvPr/>
        </p:nvGrpSpPr>
        <p:grpSpPr>
          <a:xfrm>
            <a:off x="2457903" y="4737725"/>
            <a:ext cx="3200380" cy="1917015"/>
            <a:chOff x="1768284" y="207226"/>
            <a:chExt cx="3200380" cy="1917015"/>
          </a:xfrm>
        </p:grpSpPr>
        <p:sp>
          <p:nvSpPr>
            <p:cNvPr id="32" name="Rectangle à coins arrondis 48">
              <a:extLst>
                <a:ext uri="{FF2B5EF4-FFF2-40B4-BE49-F238E27FC236}">
                  <a16:creationId xmlns:a16="http://schemas.microsoft.com/office/drawing/2014/main" id="{112420E3-1AFF-493F-9639-C4B2C4F0DC20}"/>
                </a:ext>
              </a:extLst>
            </p:cNvPr>
            <p:cNvSpPr/>
            <p:nvPr/>
          </p:nvSpPr>
          <p:spPr>
            <a:xfrm>
              <a:off x="1768284" y="207226"/>
              <a:ext cx="2512194" cy="1355572"/>
            </a:xfrm>
            <a:prstGeom prst="roundRect">
              <a:avLst/>
            </a:prstGeom>
            <a:solidFill>
              <a:srgbClr val="464B69"/>
            </a:solidFill>
            <a:ln w="25400" cap="flat" cmpd="sng" algn="ctr">
              <a:solidFill>
                <a:srgbClr val="464B6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SellarSystem</a:t>
              </a: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9D10F5A-2BDB-40F8-B5A6-6CD45900EC4A}"/>
                </a:ext>
              </a:extLst>
            </p:cNvPr>
            <p:cNvSpPr/>
            <p:nvPr/>
          </p:nvSpPr>
          <p:spPr>
            <a:xfrm>
              <a:off x="3298701" y="1864360"/>
              <a:ext cx="1669963" cy="259881"/>
            </a:xfrm>
            <a:prstGeom prst="rect">
              <a:avLst/>
            </a:prstGeom>
            <a:solidFill>
              <a:srgbClr val="00AFB4"/>
            </a:solidFill>
            <a:ln w="25400" cap="flat" cmpd="sng" algn="ctr">
              <a:solidFill>
                <a:srgbClr val="00AFB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Analytical relations</a:t>
              </a:r>
              <a:endParaRPr kumimoji="0" lang="fr-FR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4" name="Connecteur en angle 50">
              <a:extLst>
                <a:ext uri="{FF2B5EF4-FFF2-40B4-BE49-F238E27FC236}">
                  <a16:creationId xmlns:a16="http://schemas.microsoft.com/office/drawing/2014/main" id="{8E208C20-CECA-46EC-9BBA-3F26CDA4B5E6}"/>
                </a:ext>
              </a:extLst>
            </p:cNvPr>
            <p:cNvCxnSpPr>
              <a:cxnSpLocks/>
              <a:stCxn id="32" idx="2"/>
              <a:endCxn id="33" idx="1"/>
            </p:cNvCxnSpPr>
            <p:nvPr/>
          </p:nvCxnSpPr>
          <p:spPr>
            <a:xfrm rot="16200000" flipH="1">
              <a:off x="2945790" y="1641389"/>
              <a:ext cx="431503" cy="274320"/>
            </a:xfrm>
            <a:prstGeom prst="bentConnector2">
              <a:avLst/>
            </a:prstGeom>
            <a:noFill/>
            <a:ln w="28575" cap="flat" cmpd="sng" algn="ctr">
              <a:solidFill>
                <a:srgbClr val="00AFB4"/>
              </a:solidFill>
              <a:prstDash val="solid"/>
            </a:ln>
            <a:effectLst/>
          </p:spPr>
        </p:cxn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86683450-F217-4B5D-98F6-DF19F9C74ECB}"/>
              </a:ext>
            </a:extLst>
          </p:cNvPr>
          <p:cNvGrpSpPr/>
          <p:nvPr/>
        </p:nvGrpSpPr>
        <p:grpSpPr>
          <a:xfrm>
            <a:off x="4970097" y="4869160"/>
            <a:ext cx="1640920" cy="307777"/>
            <a:chOff x="8220738" y="2040882"/>
            <a:chExt cx="1640920" cy="307777"/>
          </a:xfrm>
        </p:grpSpPr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DF20D3EB-0A37-4453-AB2F-28929FA768E5}"/>
                </a:ext>
              </a:extLst>
            </p:cNvPr>
            <p:cNvCxnSpPr/>
            <p:nvPr/>
          </p:nvCxnSpPr>
          <p:spPr>
            <a:xfrm>
              <a:off x="8220738" y="2232400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ZoneTexte 36">
                  <a:extLst>
                    <a:ext uri="{FF2B5EF4-FFF2-40B4-BE49-F238E27FC236}">
                      <a16:creationId xmlns:a16="http://schemas.microsoft.com/office/drawing/2014/main" id="{3DD1B1C5-BAD5-419C-82FE-A5215D7A34BC}"/>
                    </a:ext>
                  </a:extLst>
                </p:cNvPr>
                <p:cNvSpPr txBox="1"/>
                <p:nvPr/>
              </p:nvSpPr>
              <p:spPr>
                <a:xfrm>
                  <a:off x="9338975" y="2040882"/>
                  <a:ext cx="522683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i="1" kern="0" dirty="0" smtClean="0">
                            <a:solidFill>
                              <a:srgbClr val="777B9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  <m:r>
                          <a:rPr lang="it-IT" sz="2000" b="0" i="1" kern="0" dirty="0" smtClean="0">
                            <a:solidFill>
                              <a:srgbClr val="777B91"/>
                            </a:solidFill>
                            <a:latin typeface="Cambria Math" panose="02040503050406030204" pitchFamily="18" charset="0"/>
                          </a:rPr>
                          <m:t>𝑏𝑗</m:t>
                        </m:r>
                      </m:oMath>
                    </m:oMathPara>
                  </a14:m>
                  <a:endParaRPr kumimoji="0" lang="fr-FR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7" name="ZoneTexte 36">
                  <a:extLst>
                    <a:ext uri="{FF2B5EF4-FFF2-40B4-BE49-F238E27FC236}">
                      <a16:creationId xmlns:a16="http://schemas.microsoft.com/office/drawing/2014/main" id="{3DD1B1C5-BAD5-419C-82FE-A5215D7A3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8975" y="2040882"/>
                  <a:ext cx="522683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8235" b="-38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8B02D861-6D01-4010-B825-0D8709A4997C}"/>
                  </a:ext>
                </a:extLst>
              </p:cNvPr>
              <p:cNvSpPr txBox="1"/>
              <p:nvPr/>
            </p:nvSpPr>
            <p:spPr>
              <a:xfrm>
                <a:off x="7968208" y="4633061"/>
                <a:ext cx="3791230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𝑜𝑏𝑗</m:t>
                      </m:r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 =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+ </m:t>
                      </m:r>
                      <m:sSup>
                        <m:s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8B02D861-6D01-4010-B825-0D8709A49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4633061"/>
                <a:ext cx="3791230" cy="373628"/>
              </a:xfrm>
              <a:prstGeom prst="rect">
                <a:avLst/>
              </a:prstGeom>
              <a:blipFill>
                <a:blip r:embed="rId7"/>
                <a:stretch>
                  <a:fillRect l="-804" b="-3934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e 44">
            <a:extLst>
              <a:ext uri="{FF2B5EF4-FFF2-40B4-BE49-F238E27FC236}">
                <a16:creationId xmlns:a16="http://schemas.microsoft.com/office/drawing/2014/main" id="{72417D8C-6AD7-4C51-8F3A-B59A0691B2E5}"/>
              </a:ext>
            </a:extLst>
          </p:cNvPr>
          <p:cNvGrpSpPr/>
          <p:nvPr/>
        </p:nvGrpSpPr>
        <p:grpSpPr>
          <a:xfrm>
            <a:off x="904805" y="4797152"/>
            <a:ext cx="1483685" cy="307777"/>
            <a:chOff x="2755186" y="2523738"/>
            <a:chExt cx="1483685" cy="307777"/>
          </a:xfrm>
        </p:grpSpPr>
        <p:cxnSp>
          <p:nvCxnSpPr>
            <p:cNvPr id="46" name="Connecteur droit avec flèche 45">
              <a:extLst>
                <a:ext uri="{FF2B5EF4-FFF2-40B4-BE49-F238E27FC236}">
                  <a16:creationId xmlns:a16="http://schemas.microsoft.com/office/drawing/2014/main" id="{775323EE-29E4-4CF0-8B35-6D7EED2ACC79}"/>
                </a:ext>
              </a:extLst>
            </p:cNvPr>
            <p:cNvCxnSpPr/>
            <p:nvPr/>
          </p:nvCxnSpPr>
          <p:spPr>
            <a:xfrm>
              <a:off x="3126174" y="2694257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BDE0469D-C5E6-466B-AACB-E17AEFF75156}"/>
                    </a:ext>
                  </a:extLst>
                </p:cNvPr>
                <p:cNvSpPr txBox="1"/>
                <p:nvPr/>
              </p:nvSpPr>
              <p:spPr>
                <a:xfrm>
                  <a:off x="2755186" y="2523738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it-IT" sz="20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777B9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kumimoji="0" lang="fr-FR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47" name="ZoneTexte 46">
                  <a:extLst>
                    <a:ext uri="{FF2B5EF4-FFF2-40B4-BE49-F238E27FC236}">
                      <a16:creationId xmlns:a16="http://schemas.microsoft.com/office/drawing/2014/main" id="{BDE0469D-C5E6-466B-AACB-E17AEFF75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55186" y="2523738"/>
                  <a:ext cx="288032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75A9C848-3489-462C-BDC0-17A80BAB8891}"/>
              </a:ext>
            </a:extLst>
          </p:cNvPr>
          <p:cNvGrpSpPr/>
          <p:nvPr/>
        </p:nvGrpSpPr>
        <p:grpSpPr>
          <a:xfrm>
            <a:off x="904805" y="5121786"/>
            <a:ext cx="1483685" cy="307777"/>
            <a:chOff x="2638666" y="3510665"/>
            <a:chExt cx="1483685" cy="307777"/>
          </a:xfrm>
        </p:grpSpPr>
        <p:cxnSp>
          <p:nvCxnSpPr>
            <p:cNvPr id="49" name="Connecteur droit avec flèche 48">
              <a:extLst>
                <a:ext uri="{FF2B5EF4-FFF2-40B4-BE49-F238E27FC236}">
                  <a16:creationId xmlns:a16="http://schemas.microsoft.com/office/drawing/2014/main" id="{7F0A97B8-574D-4969-A895-CCC13151C7B6}"/>
                </a:ext>
              </a:extLst>
            </p:cNvPr>
            <p:cNvCxnSpPr/>
            <p:nvPr/>
          </p:nvCxnSpPr>
          <p:spPr>
            <a:xfrm>
              <a:off x="3009654" y="3662248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84938BCE-1F2C-462F-A909-61353E7AC397}"/>
                    </a:ext>
                  </a:extLst>
                </p:cNvPr>
                <p:cNvSpPr txBox="1"/>
                <p:nvPr/>
              </p:nvSpPr>
              <p:spPr>
                <a:xfrm>
                  <a:off x="2638666" y="3510665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kumimoji="0" lang="it-IT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77B9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kumimoji="0" lang="fr-F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50" name="ZoneTexte 49">
                  <a:extLst>
                    <a:ext uri="{FF2B5EF4-FFF2-40B4-BE49-F238E27FC236}">
                      <a16:creationId xmlns:a16="http://schemas.microsoft.com/office/drawing/2014/main" id="{84938BCE-1F2C-462F-A909-61353E7AC3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8666" y="3510665"/>
                  <a:ext cx="288032" cy="307777"/>
                </a:xfrm>
                <a:prstGeom prst="rect">
                  <a:avLst/>
                </a:prstGeom>
                <a:blipFill>
                  <a:blip r:embed="rId9"/>
                  <a:stretch>
                    <a:fillRect b="-196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05321E59-DCB1-48C5-9102-34516EA30982}"/>
              </a:ext>
            </a:extLst>
          </p:cNvPr>
          <p:cNvGrpSpPr/>
          <p:nvPr/>
        </p:nvGrpSpPr>
        <p:grpSpPr>
          <a:xfrm>
            <a:off x="904805" y="5425178"/>
            <a:ext cx="1482519" cy="307777"/>
            <a:chOff x="2639832" y="3047201"/>
            <a:chExt cx="1482519" cy="307777"/>
          </a:xfrm>
        </p:grpSpPr>
        <p:cxnSp>
          <p:nvCxnSpPr>
            <p:cNvPr id="52" name="Connecteur droit avec flèche 51">
              <a:extLst>
                <a:ext uri="{FF2B5EF4-FFF2-40B4-BE49-F238E27FC236}">
                  <a16:creationId xmlns:a16="http://schemas.microsoft.com/office/drawing/2014/main" id="{2BB90CEB-3BFA-4881-A7F3-523807AFD5CB}"/>
                </a:ext>
              </a:extLst>
            </p:cNvPr>
            <p:cNvCxnSpPr/>
            <p:nvPr/>
          </p:nvCxnSpPr>
          <p:spPr>
            <a:xfrm>
              <a:off x="3009654" y="3215050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ZoneTexte 52">
                  <a:extLst>
                    <a:ext uri="{FF2B5EF4-FFF2-40B4-BE49-F238E27FC236}">
                      <a16:creationId xmlns:a16="http://schemas.microsoft.com/office/drawing/2014/main" id="{91C01D80-127B-4BE9-9573-8016436269E1}"/>
                    </a:ext>
                  </a:extLst>
                </p:cNvPr>
                <p:cNvSpPr txBox="1"/>
                <p:nvPr/>
              </p:nvSpPr>
              <p:spPr>
                <a:xfrm>
                  <a:off x="2639832" y="3047201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00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it-IT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53" name="ZoneTexte 52">
                  <a:extLst>
                    <a:ext uri="{FF2B5EF4-FFF2-40B4-BE49-F238E27FC236}">
                      <a16:creationId xmlns:a16="http://schemas.microsoft.com/office/drawing/2014/main" id="{91C01D80-127B-4BE9-9573-8016436269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832" y="3047201"/>
                  <a:ext cx="288032" cy="307777"/>
                </a:xfrm>
                <a:prstGeom prst="rect">
                  <a:avLst/>
                </a:prstGeom>
                <a:blipFill>
                  <a:blip r:embed="rId10"/>
                  <a:stretch>
                    <a:fillRect l="-25000" r="-10417" b="-30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7ED271E8-B6B8-46AE-8EDD-D22019BD5D46}"/>
              </a:ext>
            </a:extLst>
          </p:cNvPr>
          <p:cNvGrpSpPr/>
          <p:nvPr/>
        </p:nvGrpSpPr>
        <p:grpSpPr>
          <a:xfrm>
            <a:off x="904805" y="5737684"/>
            <a:ext cx="1482519" cy="307777"/>
            <a:chOff x="2639832" y="3047201"/>
            <a:chExt cx="1482519" cy="307777"/>
          </a:xfrm>
        </p:grpSpPr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0C370C75-5113-4000-A72C-CEEF563B22E7}"/>
                </a:ext>
              </a:extLst>
            </p:cNvPr>
            <p:cNvCxnSpPr/>
            <p:nvPr/>
          </p:nvCxnSpPr>
          <p:spPr>
            <a:xfrm>
              <a:off x="3009654" y="3215050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46B2B167-F561-4DFE-B51F-FA2CE319DF90}"/>
                    </a:ext>
                  </a:extLst>
                </p:cNvPr>
                <p:cNvSpPr txBox="1"/>
                <p:nvPr/>
              </p:nvSpPr>
              <p:spPr>
                <a:xfrm>
                  <a:off x="2639832" y="3047201"/>
                  <a:ext cx="2880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it-IT" sz="200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it-IT" sz="2000" b="0" i="1" u="none" strike="noStrike" kern="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56" name="ZoneTexte 55">
                  <a:extLst>
                    <a:ext uri="{FF2B5EF4-FFF2-40B4-BE49-F238E27FC236}">
                      <a16:creationId xmlns:a16="http://schemas.microsoft.com/office/drawing/2014/main" id="{46B2B167-F561-4DFE-B51F-FA2CE319DF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9832" y="3047201"/>
                  <a:ext cx="288032" cy="307777"/>
                </a:xfrm>
                <a:prstGeom prst="rect">
                  <a:avLst/>
                </a:prstGeom>
                <a:blipFill>
                  <a:blip r:embed="rId11"/>
                  <a:stretch>
                    <a:fillRect l="-25000" r="-14583" b="-27451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7" name="Groupe 56">
            <a:extLst>
              <a:ext uri="{FF2B5EF4-FFF2-40B4-BE49-F238E27FC236}">
                <a16:creationId xmlns:a16="http://schemas.microsoft.com/office/drawing/2014/main" id="{8AD4DA4E-DD2E-43B0-AA6E-93CE6FB2704F}"/>
              </a:ext>
            </a:extLst>
          </p:cNvPr>
          <p:cNvGrpSpPr/>
          <p:nvPr/>
        </p:nvGrpSpPr>
        <p:grpSpPr>
          <a:xfrm>
            <a:off x="4973917" y="5196202"/>
            <a:ext cx="1640920" cy="307777"/>
            <a:chOff x="8220738" y="2033185"/>
            <a:chExt cx="1640920" cy="307777"/>
          </a:xfrm>
        </p:grpSpPr>
        <p:cxnSp>
          <p:nvCxnSpPr>
            <p:cNvPr id="58" name="Connecteur droit avec flèche 57">
              <a:extLst>
                <a:ext uri="{FF2B5EF4-FFF2-40B4-BE49-F238E27FC236}">
                  <a16:creationId xmlns:a16="http://schemas.microsoft.com/office/drawing/2014/main" id="{3CAF5EBD-7E4A-4581-A8FF-24B382929332}"/>
                </a:ext>
              </a:extLst>
            </p:cNvPr>
            <p:cNvCxnSpPr/>
            <p:nvPr/>
          </p:nvCxnSpPr>
          <p:spPr>
            <a:xfrm>
              <a:off x="8220738" y="2232400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FB3CF516-AC4F-4B1F-8B6B-3DE2F77F0326}"/>
                    </a:ext>
                  </a:extLst>
                </p:cNvPr>
                <p:cNvSpPr txBox="1"/>
                <p:nvPr/>
              </p:nvSpPr>
              <p:spPr>
                <a:xfrm>
                  <a:off x="9338975" y="2033185"/>
                  <a:ext cx="522683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it-IT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fr-FR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59" name="ZoneTexte 58">
                  <a:extLst>
                    <a:ext uri="{FF2B5EF4-FFF2-40B4-BE49-F238E27FC236}">
                      <a16:creationId xmlns:a16="http://schemas.microsoft.com/office/drawing/2014/main" id="{FB3CF516-AC4F-4B1F-8B6B-3DE2F77F0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8975" y="2033185"/>
                  <a:ext cx="522683" cy="307777"/>
                </a:xfrm>
                <a:prstGeom prst="rect">
                  <a:avLst/>
                </a:prstGeom>
                <a:blipFill>
                  <a:blip r:embed="rId12"/>
                  <a:stretch>
                    <a:fillRect b="-1764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5B6AFCF5-B901-4135-A2B7-5F317B0FE0DF}"/>
              </a:ext>
            </a:extLst>
          </p:cNvPr>
          <p:cNvGrpSpPr/>
          <p:nvPr/>
        </p:nvGrpSpPr>
        <p:grpSpPr>
          <a:xfrm>
            <a:off x="4973356" y="5525653"/>
            <a:ext cx="1635380" cy="307777"/>
            <a:chOff x="8220738" y="2028218"/>
            <a:chExt cx="1635380" cy="307777"/>
          </a:xfrm>
        </p:grpSpPr>
        <p:cxnSp>
          <p:nvCxnSpPr>
            <p:cNvPr id="61" name="Connecteur droit avec flèche 60">
              <a:extLst>
                <a:ext uri="{FF2B5EF4-FFF2-40B4-BE49-F238E27FC236}">
                  <a16:creationId xmlns:a16="http://schemas.microsoft.com/office/drawing/2014/main" id="{900190AB-234C-46AC-8D3F-39D7200872C6}"/>
                </a:ext>
              </a:extLst>
            </p:cNvPr>
            <p:cNvCxnSpPr/>
            <p:nvPr/>
          </p:nvCxnSpPr>
          <p:spPr>
            <a:xfrm>
              <a:off x="8220738" y="2232400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65A1F8C0-3072-4616-8597-A86B80D34571}"/>
                    </a:ext>
                  </a:extLst>
                </p:cNvPr>
                <p:cNvSpPr txBox="1"/>
                <p:nvPr/>
              </p:nvSpPr>
              <p:spPr>
                <a:xfrm>
                  <a:off x="9333435" y="2028218"/>
                  <a:ext cx="522683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lvl="0"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fr-FR" sz="200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it-IT" sz="20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777B9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fr-FR" sz="2000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62" name="ZoneTexte 61">
                  <a:extLst>
                    <a:ext uri="{FF2B5EF4-FFF2-40B4-BE49-F238E27FC236}">
                      <a16:creationId xmlns:a16="http://schemas.microsoft.com/office/drawing/2014/main" id="{65A1F8C0-3072-4616-8597-A86B80D345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3435" y="2028218"/>
                  <a:ext cx="522683" cy="307777"/>
                </a:xfrm>
                <a:prstGeom prst="rect">
                  <a:avLst/>
                </a:prstGeom>
                <a:blipFill>
                  <a:blip r:embed="rId13"/>
                  <a:stretch>
                    <a:fillRect b="-19608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583D95B7-BA3B-450F-ABA6-2692904C9A52}"/>
                  </a:ext>
                </a:extLst>
              </p:cNvPr>
              <p:cNvSpPr txBox="1"/>
              <p:nvPr/>
            </p:nvSpPr>
            <p:spPr>
              <a:xfrm>
                <a:off x="8060134" y="5152025"/>
                <a:ext cx="2045688" cy="3736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=3.16−</m:t>
                      </m:r>
                      <m:sSubSup>
                        <m:sSubSup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583D95B7-BA3B-450F-ABA6-2692904C9A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134" y="5152025"/>
                <a:ext cx="2045688" cy="373628"/>
              </a:xfrm>
              <a:prstGeom prst="rect">
                <a:avLst/>
              </a:prstGeom>
              <a:blipFill>
                <a:blip r:embed="rId14"/>
                <a:stretch>
                  <a:fillRect l="-595" b="-29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209FD28C-89F3-463B-9403-96BCA2ACBCCF}"/>
                  </a:ext>
                </a:extLst>
              </p:cNvPr>
              <p:cNvSpPr txBox="1"/>
              <p:nvPr/>
            </p:nvSpPr>
            <p:spPr>
              <a:xfrm>
                <a:off x="8060134" y="5642190"/>
                <a:ext cx="185627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2400" b="0" i="1" smtClean="0">
                          <a:latin typeface="Cambria Math" panose="02040503050406030204" pitchFamily="18" charset="0"/>
                        </a:rPr>
                        <m:t>−24</m:t>
                      </m:r>
                    </m:oMath>
                  </m:oMathPara>
                </a14:m>
                <a:endParaRPr lang="fr-FR" sz="2400" dirty="0"/>
              </a:p>
            </p:txBody>
          </p:sp>
        </mc:Choice>
        <mc:Fallback xmlns=""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209FD28C-89F3-463B-9403-96BCA2ACBC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0134" y="5642190"/>
                <a:ext cx="1856277" cy="369332"/>
              </a:xfrm>
              <a:prstGeom prst="rect">
                <a:avLst/>
              </a:prstGeom>
              <a:blipFill>
                <a:blip r:embed="rId15"/>
                <a:stretch>
                  <a:fillRect r="-656" b="-3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247541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360ED8DF-20D5-4677-86E7-0C7B8E8F980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27348" y="1815352"/>
                <a:ext cx="11700000" cy="4637984"/>
              </a:xfrm>
            </p:spPr>
            <p:txBody>
              <a:bodyPr>
                <a:normAutofit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Disciplines Sellar_1 and Sellar_2 are strongly coupled through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 , 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Let’s introduce 2 different MDO approaches: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pPr marL="609600" lvl="1" indent="-342900">
                  <a:buFont typeface="Arial" panose="020B0604020202020204" pitchFamily="34" charset="0"/>
                  <a:buChar char="•"/>
                </a:pPr>
                <a:r>
                  <a:rPr lang="it-IT" b="1" dirty="0"/>
                  <a:t>Multidisciplinary Feasible (MDF):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it-IT" b="1" dirty="0"/>
              </a:p>
              <a:p>
                <a:pPr lvl="1" indent="0">
                  <a:buNone/>
                </a:pPr>
                <a:r>
                  <a:rPr lang="it-IT" dirty="0"/>
                  <a:t>	Optimization identical to the single discipline case, but based on an MDA analysis</a:t>
                </a:r>
              </a:p>
              <a:p>
                <a:pPr lvl="1" indent="0">
                  <a:buNone/>
                </a:pPr>
                <a:endParaRPr lang="it-IT" dirty="0"/>
              </a:p>
              <a:p>
                <a:pPr marL="609600" lvl="1" indent="-342900">
                  <a:buFont typeface="Arial" panose="020B0604020202020204" pitchFamily="34" charset="0"/>
                  <a:buChar char="•"/>
                </a:pPr>
                <a:r>
                  <a:rPr lang="it-IT" b="1" dirty="0"/>
                  <a:t>Individual Discipline Feasible (IDF):</a:t>
                </a:r>
              </a:p>
              <a:p>
                <a:r>
                  <a:rPr lang="fr-FR" dirty="0"/>
                  <a:t>	</a:t>
                </a:r>
              </a:p>
              <a:p>
                <a:r>
                  <a:rPr lang="fr-FR" sz="1800" dirty="0"/>
                  <a:t>	The MDA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decoupled</a:t>
                </a:r>
                <a:r>
                  <a:rPr lang="fr-FR" sz="1800" dirty="0"/>
                  <a:t>, </a:t>
                </a:r>
                <a:r>
                  <a:rPr lang="fr-FR" sz="1800" dirty="0" err="1"/>
                  <a:t>consistency</a:t>
                </a:r>
                <a:r>
                  <a:rPr lang="fr-FR" sz="1800" dirty="0"/>
                  <a:t> </a:t>
                </a:r>
                <a:r>
                  <a:rPr lang="fr-FR" sz="1800" dirty="0" err="1"/>
                  <a:t>is</a:t>
                </a:r>
                <a:r>
                  <a:rPr lang="fr-FR" sz="1800" dirty="0"/>
                  <a:t> </a:t>
                </a:r>
                <a:r>
                  <a:rPr lang="fr-FR" sz="1800" dirty="0" err="1"/>
                  <a:t>enforced</a:t>
                </a:r>
                <a:r>
                  <a:rPr lang="fr-FR" sz="1800" dirty="0"/>
                  <a:t> </a:t>
                </a:r>
                <a:r>
                  <a:rPr lang="fr-FR" sz="1800" dirty="0" err="1"/>
                  <a:t>through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consistency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constraints</a:t>
                </a:r>
                <a:endParaRPr lang="fr-F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fr-FR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800" dirty="0" err="1"/>
                  <a:t>Different</a:t>
                </a:r>
                <a:r>
                  <a:rPr lang="fr-FR" sz="1800" dirty="0"/>
                  <a:t> MDO architectures </a:t>
                </a:r>
                <a:r>
                  <a:rPr lang="fr-FR" sz="1800" dirty="0" err="1"/>
                  <a:t>will</a:t>
                </a:r>
                <a:r>
                  <a:rPr lang="fr-FR" sz="1800" dirty="0"/>
                  <a:t> </a:t>
                </a:r>
                <a:r>
                  <a:rPr lang="fr-FR" sz="1800" dirty="0" err="1"/>
                  <a:t>be</a:t>
                </a:r>
                <a:r>
                  <a:rPr lang="fr-FR" sz="1800" dirty="0"/>
                  <a:t> </a:t>
                </a:r>
                <a:r>
                  <a:rPr lang="fr-FR" sz="1800" dirty="0" err="1"/>
                  <a:t>covered</a:t>
                </a:r>
                <a:r>
                  <a:rPr lang="fr-FR" sz="1800" dirty="0"/>
                  <a:t> in a (possible) </a:t>
                </a:r>
                <a:r>
                  <a:rPr lang="fr-FR" sz="1800" dirty="0" err="1"/>
                  <a:t>subsequent</a:t>
                </a:r>
                <a:r>
                  <a:rPr lang="fr-FR" sz="1800" dirty="0"/>
                  <a:t> course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360ED8DF-20D5-4677-86E7-0C7B8E8F9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27348" y="1815352"/>
                <a:ext cx="11700000" cy="4637984"/>
              </a:xfrm>
              <a:blipFill>
                <a:blip r:embed="rId2"/>
                <a:stretch>
                  <a:fillRect l="-1250" t="-3022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388B6E04-CEB0-4AE4-9C94-C6AE1AE7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Problem: Formulation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396527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Problem: XDSM representation (MDF)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00BB512-BF78-433A-83AD-C5A13B2B6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9" y="1772816"/>
            <a:ext cx="11602287" cy="379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552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Problem: XDSM representation (IDF)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8ED2570-AFFA-46AE-89E3-4B1B391E42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22" y="1988840"/>
            <a:ext cx="11343903" cy="373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17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2BBA598-E740-409D-9FC2-0046E8E2CEA6}"/>
              </a:ext>
            </a:extLst>
          </p:cNvPr>
          <p:cNvSpPr/>
          <p:nvPr/>
        </p:nvSpPr>
        <p:spPr>
          <a:xfrm>
            <a:off x="227349" y="1496426"/>
            <a:ext cx="5431771" cy="5028918"/>
          </a:xfrm>
          <a:prstGeom prst="roundRect">
            <a:avLst>
              <a:gd name="adj" fmla="val 5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Problem: code structure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59529BA-E33F-46E2-9F03-8E13003B834A}"/>
              </a:ext>
            </a:extLst>
          </p:cNvPr>
          <p:cNvGrpSpPr/>
          <p:nvPr/>
        </p:nvGrpSpPr>
        <p:grpSpPr>
          <a:xfrm>
            <a:off x="479376" y="1628800"/>
            <a:ext cx="5220578" cy="648072"/>
            <a:chOff x="479376" y="1628800"/>
            <a:chExt cx="5220578" cy="6480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FF41776-1421-4BC0-85EA-A5DE5CBD3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A47B4D8-F324-4360-A6EA-B09F7DEC9AED}"/>
                </a:ext>
              </a:extLst>
            </p:cNvPr>
            <p:cNvSpPr txBox="1"/>
            <p:nvPr/>
          </p:nvSpPr>
          <p:spPr>
            <a:xfrm>
              <a:off x="1199455" y="1772816"/>
              <a:ext cx="450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TestCase_1_Sellar_Problem</a:t>
              </a:r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333E16B-9A46-4614-932C-3095C9FCE7DB}"/>
              </a:ext>
            </a:extLst>
          </p:cNvPr>
          <p:cNvGrpSpPr/>
          <p:nvPr/>
        </p:nvGrpSpPr>
        <p:grpSpPr>
          <a:xfrm>
            <a:off x="1488607" y="2476736"/>
            <a:ext cx="2159121" cy="648072"/>
            <a:chOff x="479376" y="1628800"/>
            <a:chExt cx="2159121" cy="648072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21F24B4-BAC7-496E-A9CB-CD700F694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4837EAF-896D-4D6B-95CE-6332B4A76331}"/>
                </a:ext>
              </a:extLst>
            </p:cNvPr>
            <p:cNvSpPr txBox="1"/>
            <p:nvPr/>
          </p:nvSpPr>
          <p:spPr>
            <a:xfrm>
              <a:off x="1199456" y="1772816"/>
              <a:ext cx="143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disciplines</a:t>
              </a:r>
              <a:endParaRPr lang="fr-FR" dirty="0"/>
            </a:p>
          </p:txBody>
        </p:sp>
      </p:grp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FD8158C6-59B3-4667-AACC-A015E3522633}"/>
              </a:ext>
            </a:extLst>
          </p:cNvPr>
          <p:cNvCxnSpPr>
            <a:cxnSpLocks/>
            <a:stCxn id="1028" idx="2"/>
            <a:endCxn id="11" idx="1"/>
          </p:cNvCxnSpPr>
          <p:nvPr/>
        </p:nvCxnSpPr>
        <p:spPr>
          <a:xfrm rot="16200000" flipH="1">
            <a:off x="884059" y="2196224"/>
            <a:ext cx="523900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E9643B09-EBD0-4907-BFFE-8AE32937FD63}"/>
              </a:ext>
            </a:extLst>
          </p:cNvPr>
          <p:cNvCxnSpPr>
            <a:cxnSpLocks/>
            <a:stCxn id="1028" idx="2"/>
            <a:endCxn id="14" idx="1"/>
          </p:cNvCxnSpPr>
          <p:nvPr/>
        </p:nvCxnSpPr>
        <p:spPr>
          <a:xfrm rot="16200000" flipH="1">
            <a:off x="-598409" y="3678692"/>
            <a:ext cx="3492388" cy="688747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8990672E-910B-464A-AA04-34D47A809628}"/>
              </a:ext>
            </a:extLst>
          </p:cNvPr>
          <p:cNvCxnSpPr>
            <a:cxnSpLocks/>
            <a:stCxn id="11" idx="2"/>
            <a:endCxn id="29" idx="1"/>
          </p:cNvCxnSpPr>
          <p:nvPr/>
        </p:nvCxnSpPr>
        <p:spPr>
          <a:xfrm rot="16200000" flipH="1">
            <a:off x="1864227" y="3073224"/>
            <a:ext cx="402104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62885A2C-4AC3-49C3-8751-CCE934CB1EAA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1366" y="3484253"/>
            <a:ext cx="1047826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A1621EF-4A07-4070-871F-3FCC1EB4F13A}"/>
              </a:ext>
            </a:extLst>
          </p:cNvPr>
          <p:cNvSpPr txBox="1"/>
          <p:nvPr/>
        </p:nvSpPr>
        <p:spPr>
          <a:xfrm>
            <a:off x="7018382" y="3954406"/>
            <a:ext cx="514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Wrappers of the 3 disciplines of the Sellar Problem</a:t>
            </a:r>
            <a:endParaRPr lang="fr-FR" dirty="0"/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7446A444-4B6A-43B3-B688-CC84A9D158A4}"/>
              </a:ext>
            </a:extLst>
          </p:cNvPr>
          <p:cNvCxnSpPr>
            <a:cxnSpLocks/>
          </p:cNvCxnSpPr>
          <p:nvPr/>
        </p:nvCxnSpPr>
        <p:spPr>
          <a:xfrm>
            <a:off x="4000500" y="5755467"/>
            <a:ext cx="2901156" cy="0"/>
          </a:xfrm>
          <a:prstGeom prst="straightConnector1">
            <a:avLst/>
          </a:prstGeom>
          <a:ln w="1905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BFA4BA8-B339-4330-81CB-619FF25857A5}"/>
              </a:ext>
            </a:extLst>
          </p:cNvPr>
          <p:cNvSpPr txBox="1"/>
          <p:nvPr/>
        </p:nvSpPr>
        <p:spPr>
          <a:xfrm>
            <a:off x="7018382" y="5432301"/>
            <a:ext cx="514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Contains scenario scritps for GEMSEO to run optimization</a:t>
            </a:r>
            <a:endParaRPr lang="fr-FR" dirty="0"/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E8B58C17-749E-4D02-A0EE-E1669A708F1D}"/>
              </a:ext>
            </a:extLst>
          </p:cNvPr>
          <p:cNvCxnSpPr>
            <a:cxnSpLocks/>
          </p:cNvCxnSpPr>
          <p:nvPr/>
        </p:nvCxnSpPr>
        <p:spPr>
          <a:xfrm>
            <a:off x="3650828" y="2814321"/>
            <a:ext cx="3250828" cy="0"/>
          </a:xfrm>
          <a:prstGeom prst="straightConnector1">
            <a:avLst/>
          </a:prstGeom>
          <a:ln w="1905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E1779DD7-D84F-4F7B-B581-14DF1A50AA37}"/>
              </a:ext>
            </a:extLst>
          </p:cNvPr>
          <p:cNvSpPr txBox="1"/>
          <p:nvPr/>
        </p:nvSpPr>
        <p:spPr>
          <a:xfrm>
            <a:off x="7018382" y="2492896"/>
            <a:ext cx="514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Contains discipline wrappers for GEMSEO and the associated functions</a:t>
            </a:r>
            <a:endParaRPr lang="fr-FR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B5DC9292-7360-4806-9960-1DF6AD54AC15}"/>
              </a:ext>
            </a:extLst>
          </p:cNvPr>
          <p:cNvGrpSpPr/>
          <p:nvPr/>
        </p:nvGrpSpPr>
        <p:grpSpPr>
          <a:xfrm>
            <a:off x="2398058" y="3202266"/>
            <a:ext cx="2257782" cy="646332"/>
            <a:chOff x="6584384" y="2377495"/>
            <a:chExt cx="2257782" cy="646332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35BBA3C6-5076-4991-A6CE-8B9BC9EEE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5" b="100000" l="58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4384" y="2377495"/>
              <a:ext cx="524471" cy="646332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667EC5E5-2ADD-4A81-815F-9105AA95969B}"/>
                </a:ext>
              </a:extLst>
            </p:cNvPr>
            <p:cNvSpPr txBox="1"/>
            <p:nvPr/>
          </p:nvSpPr>
          <p:spPr>
            <a:xfrm>
              <a:off x="7096155" y="2475321"/>
              <a:ext cx="1746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d_sellar1.py</a:t>
              </a:r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5D7F56E3-BDA6-42B9-A4EC-CC374BD66CBA}"/>
              </a:ext>
            </a:extLst>
          </p:cNvPr>
          <p:cNvGrpSpPr/>
          <p:nvPr/>
        </p:nvGrpSpPr>
        <p:grpSpPr>
          <a:xfrm>
            <a:off x="2398058" y="3903495"/>
            <a:ext cx="2257782" cy="646332"/>
            <a:chOff x="6584384" y="2377495"/>
            <a:chExt cx="2257782" cy="646332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5D7C17AD-4D73-4270-892B-469FBC4389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5" b="100000" l="58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4384" y="2377495"/>
              <a:ext cx="524471" cy="646332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199DCDF9-0AE4-4BCC-AE6F-40653CF365EA}"/>
                </a:ext>
              </a:extLst>
            </p:cNvPr>
            <p:cNvSpPr txBox="1"/>
            <p:nvPr/>
          </p:nvSpPr>
          <p:spPr>
            <a:xfrm>
              <a:off x="7096155" y="2475321"/>
              <a:ext cx="1746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d_sellar2.py</a:t>
              </a:r>
              <a:endParaRPr lang="fr-FR" dirty="0"/>
            </a:p>
          </p:txBody>
        </p:sp>
      </p:grp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A54EB456-7FD1-4196-A2C3-2E1E5DF8A90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541366" y="4204333"/>
            <a:ext cx="1047826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e 43">
            <a:extLst>
              <a:ext uri="{FF2B5EF4-FFF2-40B4-BE49-F238E27FC236}">
                <a16:creationId xmlns:a16="http://schemas.microsoft.com/office/drawing/2014/main" id="{B9CDC519-92B3-4833-962C-7265E9CEB2AD}"/>
              </a:ext>
            </a:extLst>
          </p:cNvPr>
          <p:cNvGrpSpPr/>
          <p:nvPr/>
        </p:nvGrpSpPr>
        <p:grpSpPr>
          <a:xfrm>
            <a:off x="2398058" y="4623575"/>
            <a:ext cx="2257782" cy="646332"/>
            <a:chOff x="6584384" y="2377495"/>
            <a:chExt cx="2257782" cy="646332"/>
          </a:xfrm>
        </p:grpSpPr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712C6055-8EB1-4FEA-9610-661DE082C3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5" b="100000" l="58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4384" y="2377495"/>
              <a:ext cx="524471" cy="646332"/>
            </a:xfrm>
            <a:prstGeom prst="rect">
              <a:avLst/>
            </a:prstGeom>
          </p:spPr>
        </p:pic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FF85D68C-9CD7-438B-B0B3-5DBCF7B0EB44}"/>
                </a:ext>
              </a:extLst>
            </p:cNvPr>
            <p:cNvSpPr txBox="1"/>
            <p:nvPr/>
          </p:nvSpPr>
          <p:spPr>
            <a:xfrm>
              <a:off x="7096155" y="2475321"/>
              <a:ext cx="1746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d_system.py</a:t>
              </a:r>
              <a:endParaRPr lang="fr-FR" dirty="0"/>
            </a:p>
          </p:txBody>
        </p:sp>
      </p:grpSp>
      <p:grpSp>
        <p:nvGrpSpPr>
          <p:cNvPr id="52" name="Groupe 51">
            <a:extLst>
              <a:ext uri="{FF2B5EF4-FFF2-40B4-BE49-F238E27FC236}">
                <a16:creationId xmlns:a16="http://schemas.microsoft.com/office/drawing/2014/main" id="{ECE971F3-1676-4D2F-B9B0-A1BAB207D6CC}"/>
              </a:ext>
            </a:extLst>
          </p:cNvPr>
          <p:cNvGrpSpPr/>
          <p:nvPr/>
        </p:nvGrpSpPr>
        <p:grpSpPr>
          <a:xfrm>
            <a:off x="1608885" y="5446094"/>
            <a:ext cx="2542899" cy="646332"/>
            <a:chOff x="6584384" y="2377495"/>
            <a:chExt cx="2542899" cy="646332"/>
          </a:xfrm>
        </p:grpSpPr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D37A1D40-7DF8-4CD1-91D3-412630B52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55" b="100000" l="58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4384" y="2377495"/>
              <a:ext cx="524471" cy="646332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891CF8F8-0370-4228-8CFA-32C5CF38CD24}"/>
                </a:ext>
              </a:extLst>
            </p:cNvPr>
            <p:cNvSpPr txBox="1"/>
            <p:nvPr/>
          </p:nvSpPr>
          <p:spPr>
            <a:xfrm>
              <a:off x="7096155" y="2475321"/>
              <a:ext cx="2031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solve_sellar.py</a:t>
              </a:r>
              <a:endParaRPr lang="fr-FR" dirty="0"/>
            </a:p>
          </p:txBody>
        </p:sp>
      </p:grpSp>
      <p:sp>
        <p:nvSpPr>
          <p:cNvPr id="20" name="Accolade fermante 19">
            <a:extLst>
              <a:ext uri="{FF2B5EF4-FFF2-40B4-BE49-F238E27FC236}">
                <a16:creationId xmlns:a16="http://schemas.microsoft.com/office/drawing/2014/main" id="{D7C6DD86-7BCE-4063-94AC-27964E8D8A21}"/>
              </a:ext>
            </a:extLst>
          </p:cNvPr>
          <p:cNvSpPr/>
          <p:nvPr/>
        </p:nvSpPr>
        <p:spPr>
          <a:xfrm>
            <a:off x="5879976" y="3397974"/>
            <a:ext cx="355206" cy="1759196"/>
          </a:xfrm>
          <a:prstGeom prst="rightBrace">
            <a:avLst>
              <a:gd name="adj1" fmla="val 47662"/>
              <a:gd name="adj2" fmla="val 50000"/>
            </a:avLst>
          </a:prstGeom>
          <a:ln w="19050">
            <a:solidFill>
              <a:srgbClr val="0F999C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04817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Problem: optimization results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DAC9E0-B3A2-4C8C-A55C-8B63333264D4}"/>
              </a:ext>
            </a:extLst>
          </p:cNvPr>
          <p:cNvSpPr txBox="1"/>
          <p:nvPr/>
        </p:nvSpPr>
        <p:spPr>
          <a:xfrm>
            <a:off x="335360" y="1628800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Multidisciplinary Feasible (MDF)</a:t>
            </a:r>
            <a:endParaRPr lang="fr-FR" b="1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B7194BF-3464-47F9-A06E-A89682F30C4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3760" y="2132856"/>
            <a:ext cx="9804320" cy="4324957"/>
          </a:xfrm>
          <a:prstGeom prst="rect">
            <a:avLst/>
          </a:prstGeom>
        </p:spPr>
      </p:pic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F126B24E-E9BB-45E8-80B6-397D97C56F0E}"/>
              </a:ext>
            </a:extLst>
          </p:cNvPr>
          <p:cNvSpPr/>
          <p:nvPr/>
        </p:nvSpPr>
        <p:spPr>
          <a:xfrm>
            <a:off x="2163192" y="2367431"/>
            <a:ext cx="4630807" cy="267819"/>
          </a:xfrm>
          <a:prstGeom prst="roundRect">
            <a:avLst>
              <a:gd name="adj" fmla="val 2428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F615E582-5402-48B4-B0F4-2D34E4BD8326}"/>
              </a:ext>
            </a:extLst>
          </p:cNvPr>
          <p:cNvSpPr/>
          <p:nvPr/>
        </p:nvSpPr>
        <p:spPr>
          <a:xfrm>
            <a:off x="2392595" y="3905868"/>
            <a:ext cx="2983326" cy="560254"/>
          </a:xfrm>
          <a:prstGeom prst="roundRect">
            <a:avLst>
              <a:gd name="adj" fmla="val 17416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400894D0-2457-4EDF-B918-57FDCB1EEB51}"/>
              </a:ext>
            </a:extLst>
          </p:cNvPr>
          <p:cNvSpPr/>
          <p:nvPr/>
        </p:nvSpPr>
        <p:spPr>
          <a:xfrm>
            <a:off x="2324100" y="5405804"/>
            <a:ext cx="241300" cy="831508"/>
          </a:xfrm>
          <a:prstGeom prst="roundRect">
            <a:avLst>
              <a:gd name="adj" fmla="val 17416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 : coins arrondis 55">
            <a:extLst>
              <a:ext uri="{FF2B5EF4-FFF2-40B4-BE49-F238E27FC236}">
                <a16:creationId xmlns:a16="http://schemas.microsoft.com/office/drawing/2014/main" id="{380F8D72-351B-47FD-B87F-DBF0ABE9E2E9}"/>
              </a:ext>
            </a:extLst>
          </p:cNvPr>
          <p:cNvSpPr/>
          <p:nvPr/>
        </p:nvSpPr>
        <p:spPr>
          <a:xfrm>
            <a:off x="4414540" y="5405804"/>
            <a:ext cx="2189460" cy="831508"/>
          </a:xfrm>
          <a:prstGeom prst="roundRect">
            <a:avLst>
              <a:gd name="adj" fmla="val 15125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82932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Problem: optimization results</a:t>
            </a:r>
            <a:endParaRPr lang="fr-FR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ADAC9E0-B3A2-4C8C-A55C-8B63333264D4}"/>
              </a:ext>
            </a:extLst>
          </p:cNvPr>
          <p:cNvSpPr txBox="1"/>
          <p:nvPr/>
        </p:nvSpPr>
        <p:spPr>
          <a:xfrm>
            <a:off x="335360" y="1628800"/>
            <a:ext cx="5040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Individual Discipline Feasible (IDF)</a:t>
            </a:r>
            <a:endParaRPr lang="fr-FR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ACABD0E-BB07-477B-BBE5-BD947086587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3392" y="2032412"/>
            <a:ext cx="8230518" cy="4530560"/>
          </a:xfrm>
          <a:prstGeom prst="rect">
            <a:avLst/>
          </a:prstGeom>
        </p:spPr>
      </p:pic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B9A148E-2ED6-4F8E-BAB1-6074F80CC308}"/>
              </a:ext>
            </a:extLst>
          </p:cNvPr>
          <p:cNvSpPr/>
          <p:nvPr/>
        </p:nvSpPr>
        <p:spPr>
          <a:xfrm>
            <a:off x="2009189" y="2203802"/>
            <a:ext cx="3150708" cy="267819"/>
          </a:xfrm>
          <a:prstGeom prst="roundRect">
            <a:avLst>
              <a:gd name="adj" fmla="val 2428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B1F1F3F-B6C3-4089-9DDD-7185FB88FF8C}"/>
              </a:ext>
            </a:extLst>
          </p:cNvPr>
          <p:cNvSpPr/>
          <p:nvPr/>
        </p:nvSpPr>
        <p:spPr>
          <a:xfrm>
            <a:off x="2251902" y="3543300"/>
            <a:ext cx="2475946" cy="404813"/>
          </a:xfrm>
          <a:prstGeom prst="roundRect">
            <a:avLst>
              <a:gd name="adj" fmla="val 2428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5D9409-70B8-4857-A943-ED2A527FD55D}"/>
              </a:ext>
            </a:extLst>
          </p:cNvPr>
          <p:cNvSpPr txBox="1"/>
          <p:nvPr/>
        </p:nvSpPr>
        <p:spPr>
          <a:xfrm>
            <a:off x="6639122" y="356919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B2980"/>
                </a:solidFill>
              </a:rPr>
              <a:t>Physical constraints</a:t>
            </a:r>
            <a:endParaRPr lang="fr-FR" dirty="0">
              <a:solidFill>
                <a:srgbClr val="CB2980"/>
              </a:solidFill>
            </a:endParaRPr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EB6F818D-E12C-42F1-9D46-25BCE06ED49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4727848" y="3745707"/>
            <a:ext cx="1872208" cy="7143"/>
          </a:xfrm>
          <a:prstGeom prst="straightConnector1">
            <a:avLst/>
          </a:prstGeom>
          <a:noFill/>
          <a:ln w="38100">
            <a:solidFill>
              <a:srgbClr val="CB298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811AE69-D9D3-4188-A12B-99C8E1329C0C}"/>
              </a:ext>
            </a:extLst>
          </p:cNvPr>
          <p:cNvSpPr/>
          <p:nvPr/>
        </p:nvSpPr>
        <p:spPr>
          <a:xfrm>
            <a:off x="2248727" y="3997325"/>
            <a:ext cx="2475946" cy="403225"/>
          </a:xfrm>
          <a:prstGeom prst="roundRect">
            <a:avLst>
              <a:gd name="adj" fmla="val 24288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C8F33A03-8A1B-44D6-9CF6-B5A1D8C645AF}"/>
              </a:ext>
            </a:extLst>
          </p:cNvPr>
          <p:cNvSpPr txBox="1"/>
          <p:nvPr/>
        </p:nvSpPr>
        <p:spPr>
          <a:xfrm>
            <a:off x="6639122" y="3995772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CB2980"/>
                </a:solidFill>
              </a:rPr>
              <a:t>Consistency constraints</a:t>
            </a:r>
            <a:endParaRPr lang="fr-FR" dirty="0">
              <a:solidFill>
                <a:srgbClr val="CB2980"/>
              </a:solidFill>
            </a:endParaRPr>
          </a:p>
        </p:txBody>
      </p: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659A8DED-B41C-473E-9E09-DAC04A077170}"/>
              </a:ext>
            </a:extLst>
          </p:cNvPr>
          <p:cNvCxnSpPr>
            <a:cxnSpLocks/>
          </p:cNvCxnSpPr>
          <p:nvPr/>
        </p:nvCxnSpPr>
        <p:spPr>
          <a:xfrm>
            <a:off x="4727848" y="4176251"/>
            <a:ext cx="1872208" cy="3175"/>
          </a:xfrm>
          <a:prstGeom prst="straightConnector1">
            <a:avLst/>
          </a:prstGeom>
          <a:noFill/>
          <a:ln w="38100">
            <a:solidFill>
              <a:srgbClr val="CB298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0C9E81A1-B671-45A7-BD8A-429F8CAD0927}"/>
              </a:ext>
            </a:extLst>
          </p:cNvPr>
          <p:cNvSpPr/>
          <p:nvPr/>
        </p:nvSpPr>
        <p:spPr>
          <a:xfrm>
            <a:off x="2154766" y="5274570"/>
            <a:ext cx="412841" cy="1106757"/>
          </a:xfrm>
          <a:prstGeom prst="roundRect">
            <a:avLst>
              <a:gd name="adj" fmla="val 17416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3F645C78-10F0-448A-B236-B30B94F88922}"/>
              </a:ext>
            </a:extLst>
          </p:cNvPr>
          <p:cNvSpPr/>
          <p:nvPr/>
        </p:nvSpPr>
        <p:spPr>
          <a:xfrm>
            <a:off x="3882959" y="5274570"/>
            <a:ext cx="1539941" cy="1106757"/>
          </a:xfrm>
          <a:prstGeom prst="roundRect">
            <a:avLst>
              <a:gd name="adj" fmla="val 12252"/>
            </a:avLst>
          </a:prstGeom>
          <a:noFill/>
          <a:ln w="3810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8324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just"/>
            <a:r>
              <a:rPr lang="en-GB" b="1" dirty="0"/>
              <a:t>GEMSEO: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Generic Engine for Multidisciplinary Scenarios, Exploration and </a:t>
            </a:r>
            <a:r>
              <a:rPr lang="en-US" sz="1800" dirty="0" err="1"/>
              <a:t>Optimisation</a:t>
            </a:r>
            <a:r>
              <a:rPr lang="en-US" sz="1800" dirty="0"/>
              <a:t>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Developed in Python.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Collaboration between academic and industrial partners within the IRT Saint </a:t>
            </a:r>
            <a:r>
              <a:rPr lang="en-US" sz="1800" dirty="0" err="1"/>
              <a:t>Exupéry</a:t>
            </a:r>
            <a:r>
              <a:rPr lang="en-US" sz="1800" dirty="0"/>
              <a:t> MDA-MDO project:</a:t>
            </a:r>
          </a:p>
          <a:p>
            <a:pPr marL="552450" lvl="1" indent="-285750" algn="just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 indent="0" algn="just">
              <a:buNone/>
            </a:pPr>
            <a:r>
              <a:rPr lang="en-US" sz="1600" dirty="0"/>
              <a:t>	AIRBUS, ALTRAN, CERFACS, ISAE </a:t>
            </a:r>
            <a:r>
              <a:rPr lang="en-US" sz="1600" dirty="0" err="1"/>
              <a:t>Supaero</a:t>
            </a:r>
            <a:r>
              <a:rPr lang="en-US" sz="1600" dirty="0"/>
              <a:t>, ONERA, Capgemini</a:t>
            </a:r>
          </a:p>
          <a:p>
            <a:endParaRPr lang="en-GB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Documentation available here: </a:t>
            </a:r>
            <a:r>
              <a:rPr lang="en-GB" sz="1800" dirty="0">
                <a:hlinkClick r:id="rId2"/>
              </a:rPr>
              <a:t>https://gemseo.readthedocs.io/en/stable/index.html</a:t>
            </a:r>
            <a:r>
              <a:rPr lang="en-GB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800" dirty="0"/>
              <a:t>Source code available on GitLab for developers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01. </a:t>
            </a:r>
            <a:r>
              <a:rPr lang="en-US" dirty="0"/>
              <a:t>GEMSEO: Definition</a:t>
            </a:r>
            <a:br>
              <a:rPr lang="en-US" dirty="0"/>
            </a:br>
            <a:endParaRPr lang="en-GB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5FC67D78-1C63-4EA7-A7E0-83D56A29C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18" y="5233504"/>
            <a:ext cx="2608330" cy="14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30ACA92-0603-4A54-8AA8-7DEB338C3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5954681"/>
            <a:ext cx="2115540" cy="50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4546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Case 2:</a:t>
            </a:r>
          </a:p>
          <a:p>
            <a:r>
              <a:rPr lang="en-US" dirty="0"/>
              <a:t>Optimal Resource Allocation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83036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0ED8DF-20D5-4677-86E7-0C7B8E8F98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b="1" dirty="0"/>
              <a:t>Goal: </a:t>
            </a:r>
            <a:r>
              <a:rPr lang="it-IT" dirty="0"/>
              <a:t>Manufacture a certain number of products per day minimizing the production cost</a:t>
            </a:r>
          </a:p>
          <a:p>
            <a:endParaRPr lang="it-IT" dirty="0"/>
          </a:p>
          <a:p>
            <a:r>
              <a:rPr lang="it-IT" b="1" dirty="0"/>
              <a:t>Variables: </a:t>
            </a:r>
            <a:r>
              <a:rPr lang="it-IT" dirty="0"/>
              <a:t>Allocation/charge of 3 resources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8B6E04-CEB0-4AE4-9C94-C6AE1AE7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Formulation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6948E08A-D9DD-43E0-93F6-69186FE0CCE4}"/>
                  </a:ext>
                </a:extLst>
              </p:cNvPr>
              <p:cNvSpPr/>
              <p:nvPr/>
            </p:nvSpPr>
            <p:spPr>
              <a:xfrm>
                <a:off x="551384" y="3429000"/>
                <a:ext cx="2952328" cy="2880320"/>
              </a:xfrm>
              <a:prstGeom prst="roundRect">
                <a:avLst>
                  <a:gd name="adj" fmla="val 8554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it-IT" sz="2000" b="1" dirty="0"/>
                  <a:t>Resource 1</a:t>
                </a:r>
              </a:p>
              <a:p>
                <a:endParaRPr lang="it-IT" b="1" dirty="0"/>
              </a:p>
              <a:p>
                <a:r>
                  <a:rPr lang="it-IT" sz="1600" b="1" dirty="0"/>
                  <a:t>Salary: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 = USD 25/h</a:t>
                </a:r>
              </a:p>
              <a:p>
                <a:endParaRPr lang="it-IT" sz="1600" dirty="0"/>
              </a:p>
              <a:p>
                <a:r>
                  <a:rPr lang="it-IT" sz="1600" b="1" dirty="0"/>
                  <a:t>Max production: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it-IT" sz="16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sz="1600">
                          <a:latin typeface="Cambria Math" panose="02040503050406030204" pitchFamily="18" charset="0"/>
                        </a:rPr>
                        <m:t>=8 </m:t>
                      </m:r>
                      <m:r>
                        <m:rPr>
                          <m:sty m:val="p"/>
                        </m:rPr>
                        <a:rPr lang="it-IT" sz="1600">
                          <a:latin typeface="Cambria Math" panose="02040503050406030204" pitchFamily="18" charset="0"/>
                        </a:rPr>
                        <m:t>prod</m:t>
                      </m:r>
                      <m:r>
                        <a:rPr lang="it-IT" sz="160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it-IT" sz="160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it-IT" sz="1600" dirty="0"/>
              </a:p>
              <a:p>
                <a:endParaRPr lang="it-IT" sz="1600" dirty="0"/>
              </a:p>
              <a:p>
                <a:r>
                  <a:rPr lang="it-IT" sz="1600" b="1" dirty="0"/>
                  <a:t>Impact of fatigue: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16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it-IT" sz="1600" dirty="0"/>
                  <a:t> (severe)</a:t>
                </a:r>
              </a:p>
              <a:p>
                <a:endParaRPr lang="it-IT" sz="1600" dirty="0"/>
              </a:p>
            </p:txBody>
          </p:sp>
        </mc:Choice>
        <mc:Fallback xmlns="">
          <p:sp>
            <p:nvSpPr>
              <p:cNvPr id="6" name="Rectangle : coins arrondis 5">
                <a:extLst>
                  <a:ext uri="{FF2B5EF4-FFF2-40B4-BE49-F238E27FC236}">
                    <a16:creationId xmlns:a16="http://schemas.microsoft.com/office/drawing/2014/main" id="{6948E08A-D9DD-43E0-93F6-69186FE0CC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429000"/>
                <a:ext cx="2952328" cy="2880320"/>
              </a:xfrm>
              <a:prstGeom prst="roundRect">
                <a:avLst>
                  <a:gd name="adj" fmla="val 8554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04B22D20-00F5-4F04-8CED-7D77D2EB6D2E}"/>
                  </a:ext>
                </a:extLst>
              </p:cNvPr>
              <p:cNvSpPr/>
              <p:nvPr/>
            </p:nvSpPr>
            <p:spPr>
              <a:xfrm>
                <a:off x="4079776" y="3429000"/>
                <a:ext cx="2952328" cy="2880320"/>
              </a:xfrm>
              <a:prstGeom prst="roundRect">
                <a:avLst>
                  <a:gd name="adj" fmla="val 8554"/>
                </a:avLst>
              </a:prstGeom>
              <a:solidFill>
                <a:srgbClr val="0F99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it-IT" sz="2000" b="1" dirty="0"/>
                  <a:t>Resource 2</a:t>
                </a:r>
              </a:p>
              <a:p>
                <a:endParaRPr lang="it-IT" b="1" dirty="0"/>
              </a:p>
              <a:p>
                <a:r>
                  <a:rPr lang="it-IT" sz="1600" b="1" dirty="0"/>
                  <a:t>Salary: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= USD 18/h</a:t>
                </a:r>
              </a:p>
              <a:p>
                <a:endParaRPr lang="it-IT" sz="1600" dirty="0"/>
              </a:p>
              <a:p>
                <a:r>
                  <a:rPr lang="it-IT" sz="1600" b="1" dirty="0"/>
                  <a:t>Max production: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sSub>
                            <m:sSubPr>
                              <m:ctrlPr>
                                <a:rPr lang="it-IT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it-IT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it-IT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600">
                          <a:latin typeface="Cambria Math" panose="02040503050406030204" pitchFamily="18" charset="0"/>
                        </a:rPr>
                        <m:t>prod</m:t>
                      </m:r>
                      <m:r>
                        <a:rPr lang="it-IT" sz="160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it-IT" sz="160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it-IT" sz="1600" dirty="0"/>
              </a:p>
              <a:p>
                <a:endParaRPr lang="it-IT" sz="1600" dirty="0"/>
              </a:p>
              <a:p>
                <a:r>
                  <a:rPr lang="it-IT" sz="1600" b="1" dirty="0"/>
                  <a:t>Impact of fatigue: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1600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r>
                  <a:rPr lang="it-IT" sz="1600" dirty="0"/>
                  <a:t> (average)</a:t>
                </a:r>
              </a:p>
              <a:p>
                <a:endParaRPr lang="it-IT" sz="1600" dirty="0"/>
              </a:p>
            </p:txBody>
          </p:sp>
        </mc:Choice>
        <mc:Fallback xmlns="">
          <p:sp>
            <p:nvSpPr>
              <p:cNvPr id="7" name="Rectangle : coins arrondis 6">
                <a:extLst>
                  <a:ext uri="{FF2B5EF4-FFF2-40B4-BE49-F238E27FC236}">
                    <a16:creationId xmlns:a16="http://schemas.microsoft.com/office/drawing/2014/main" id="{04B22D20-00F5-4F04-8CED-7D77D2EB6D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3429000"/>
                <a:ext cx="2952328" cy="2880320"/>
              </a:xfrm>
              <a:prstGeom prst="roundRect">
                <a:avLst>
                  <a:gd name="adj" fmla="val 8554"/>
                </a:avLst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99A2161E-6BAE-4911-A327-44A3BB673369}"/>
                  </a:ext>
                </a:extLst>
              </p:cNvPr>
              <p:cNvSpPr/>
              <p:nvPr/>
            </p:nvSpPr>
            <p:spPr>
              <a:xfrm>
                <a:off x="7680176" y="3401233"/>
                <a:ext cx="2952328" cy="2880320"/>
              </a:xfrm>
              <a:prstGeom prst="roundRect">
                <a:avLst>
                  <a:gd name="adj" fmla="val 8554"/>
                </a:avLst>
              </a:prstGeom>
              <a:solidFill>
                <a:srgbClr val="CB2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it-IT" sz="2000" b="1" dirty="0"/>
                  <a:t>Resource 3</a:t>
                </a:r>
              </a:p>
              <a:p>
                <a:endParaRPr lang="it-IT" b="1" dirty="0"/>
              </a:p>
              <a:p>
                <a:r>
                  <a:rPr lang="it-IT" sz="1600" b="1" dirty="0"/>
                  <a:t>Salary: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sz="1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1600" dirty="0"/>
                  <a:t>= USD 12/h</a:t>
                </a:r>
              </a:p>
              <a:p>
                <a:endParaRPr lang="it-IT" sz="1600" dirty="0"/>
              </a:p>
              <a:p>
                <a:r>
                  <a:rPr lang="it-IT" sz="1600" b="1" dirty="0"/>
                  <a:t>Max production: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600"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sSub>
                            <m:sSubPr>
                              <m:ctrlPr>
                                <a:rPr lang="it-IT" sz="16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6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it-IT" sz="16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it-IT" sz="16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600" b="0" i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it-IT" sz="16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sz="1600">
                          <a:latin typeface="Cambria Math" panose="02040503050406030204" pitchFamily="18" charset="0"/>
                        </a:rPr>
                        <m:t>prod</m:t>
                      </m:r>
                      <m:r>
                        <a:rPr lang="it-IT" sz="1600"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it-IT" sz="160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it-IT" sz="1600" dirty="0"/>
              </a:p>
              <a:p>
                <a:endParaRPr lang="it-IT" sz="1600" dirty="0"/>
              </a:p>
              <a:p>
                <a:r>
                  <a:rPr lang="it-IT" sz="1600" b="1" dirty="0"/>
                  <a:t>Impact of fatigue: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sz="16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sz="1600" b="0" i="0" smtClean="0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r>
                  <a:rPr lang="it-IT" sz="1600" dirty="0"/>
                  <a:t> (low)</a:t>
                </a:r>
              </a:p>
            </p:txBody>
          </p:sp>
        </mc:Choice>
        <mc:Fallback xmlns=""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99A2161E-6BAE-4911-A327-44A3BB6733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176" y="3401233"/>
                <a:ext cx="2952328" cy="2880320"/>
              </a:xfrm>
              <a:prstGeom prst="roundRect">
                <a:avLst>
                  <a:gd name="adj" fmla="val 855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16749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360ED8DF-20D5-4677-86E7-0C7B8E8F980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27348" y="1815353"/>
                <a:ext cx="11700000" cy="576064"/>
              </a:xfrm>
            </p:spPr>
            <p:txBody>
              <a:bodyPr/>
              <a:lstStyle/>
              <a:p>
                <a:r>
                  <a:rPr lang="it-IT" b="1" dirty="0"/>
                  <a:t>Allocation </a:t>
                </a:r>
                <a14:m>
                  <m:oMath xmlns:m="http://schemas.openxmlformats.org/officeDocument/2006/math"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1" dirty="0"/>
                  <a:t>: </a:t>
                </a:r>
                <a:r>
                  <a:rPr lang="it-IT" dirty="0"/>
                  <a:t>an array containing the </a:t>
                </a:r>
                <a:r>
                  <a:rPr lang="it-IT" i="1" dirty="0"/>
                  <a:t>daily</a:t>
                </a:r>
                <a:r>
                  <a:rPr lang="it-IT" dirty="0"/>
                  <a:t> charge of work for each Resource </a:t>
                </a:r>
                <a:endParaRPr lang="fr-FR" dirty="0"/>
              </a:p>
            </p:txBody>
          </p:sp>
        </mc:Choice>
        <mc:Fallback xmlns="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360ED8DF-20D5-4677-86E7-0C7B8E8F9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27348" y="1815353"/>
                <a:ext cx="11700000" cy="576064"/>
              </a:xfrm>
              <a:blipFill>
                <a:blip r:embed="rId2"/>
                <a:stretch>
                  <a:fillRect l="-1302" t="-1276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388B6E04-CEB0-4AE4-9C94-C6AE1AE7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Formulation</a:t>
            </a:r>
            <a:endParaRPr lang="fr-F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922EB75-929E-4203-93D8-D9C5FE5D0BC8}"/>
                  </a:ext>
                </a:extLst>
              </p:cNvPr>
              <p:cNvSpPr txBox="1"/>
              <p:nvPr/>
            </p:nvSpPr>
            <p:spPr>
              <a:xfrm>
                <a:off x="1055440" y="2675600"/>
                <a:ext cx="289720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rgbClr val="0070A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rgbClr val="0070AD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sz="3200" b="0" i="1" smtClean="0">
                              <a:solidFill>
                                <a:srgbClr val="0070A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rgbClr val="0070AD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32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32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D922EB75-929E-4203-93D8-D9C5FE5D0B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2675600"/>
                <a:ext cx="2897203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0EC00F57-5F6C-4DC3-9934-0EBFCA3F0139}"/>
                  </a:ext>
                </a:extLst>
              </p:cNvPr>
              <p:cNvSpPr/>
              <p:nvPr/>
            </p:nvSpPr>
            <p:spPr>
              <a:xfrm>
                <a:off x="4683958" y="2675600"/>
                <a:ext cx="590465" cy="576063"/>
              </a:xfrm>
              <a:prstGeom prst="roundRect">
                <a:avLst>
                  <a:gd name="adj" fmla="val 8554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0EC00F57-5F6C-4DC3-9934-0EBFCA3F01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83958" y="2675600"/>
                <a:ext cx="590465" cy="576063"/>
              </a:xfrm>
              <a:prstGeom prst="roundRect">
                <a:avLst>
                  <a:gd name="adj" fmla="val 8554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286F322D-57A6-4F6B-8A77-5F041371F76E}"/>
                  </a:ext>
                </a:extLst>
              </p:cNvPr>
              <p:cNvSpPr/>
              <p:nvPr/>
            </p:nvSpPr>
            <p:spPr>
              <a:xfrm>
                <a:off x="5454443" y="2675600"/>
                <a:ext cx="590465" cy="576063"/>
              </a:xfrm>
              <a:prstGeom prst="roundRect">
                <a:avLst>
                  <a:gd name="adj" fmla="val 8554"/>
                </a:avLst>
              </a:prstGeom>
              <a:solidFill>
                <a:srgbClr val="0F99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it-IT" sz="2000" b="1" dirty="0"/>
              </a:p>
            </p:txBody>
          </p:sp>
        </mc:Choice>
        <mc:Fallback xmlns=""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286F322D-57A6-4F6B-8A77-5F041371F7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443" y="2675600"/>
                <a:ext cx="590465" cy="576063"/>
              </a:xfrm>
              <a:prstGeom prst="roundRect">
                <a:avLst>
                  <a:gd name="adj" fmla="val 8554"/>
                </a:avLst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9374F52F-D640-42AA-B3D0-18756460D32A}"/>
                  </a:ext>
                </a:extLst>
              </p:cNvPr>
              <p:cNvSpPr/>
              <p:nvPr/>
            </p:nvSpPr>
            <p:spPr>
              <a:xfrm>
                <a:off x="6224928" y="2675600"/>
                <a:ext cx="590465" cy="576063"/>
              </a:xfrm>
              <a:prstGeom prst="roundRect">
                <a:avLst>
                  <a:gd name="adj" fmla="val 8554"/>
                </a:avLst>
              </a:prstGeom>
              <a:solidFill>
                <a:srgbClr val="CB29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it-IT" sz="20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9374F52F-D640-42AA-B3D0-18756460D3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928" y="2675600"/>
                <a:ext cx="590465" cy="576063"/>
              </a:xfrm>
              <a:prstGeom prst="roundRect">
                <a:avLst>
                  <a:gd name="adj" fmla="val 8554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space réservé du texte 4">
                <a:extLst>
                  <a:ext uri="{FF2B5EF4-FFF2-40B4-BE49-F238E27FC236}">
                    <a16:creationId xmlns:a16="http://schemas.microsoft.com/office/drawing/2014/main" id="{1A479CDB-8C72-44AC-84AF-F4E73D2F71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4908" y="3866913"/>
                <a:ext cx="11700000" cy="35417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2667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4445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6223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Verdana" panose="020B0604030504040204" pitchFamily="34" charset="0"/>
                  <a:buChar char="‒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812800" indent="-1905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b="1" dirty="0"/>
                  <a:t>Visibility </a:t>
                </a:r>
                <a14:m>
                  <m:oMath xmlns:m="http://schemas.openxmlformats.org/officeDocument/2006/math">
                    <m:r>
                      <a:rPr lang="el-GR" sz="2400" b="1" i="1" smtClean="0">
                        <a:latin typeface="Cambria Math" panose="02040503050406030204" pitchFamily="18" charset="0"/>
                      </a:rPr>
                      <m:t>𝝂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sz="2400" b="1" i="1">
                        <a:latin typeface="Cambria Math" panose="02040503050406030204" pitchFamily="18" charset="0"/>
                      </a:rPr>
                      <m:t>𝒑</m:t>
                    </m:r>
                    <m:r>
                      <a:rPr lang="it-IT" sz="24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l-GR" sz="24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1" dirty="0"/>
                  <a:t>: </a:t>
                </a:r>
                <a:r>
                  <a:rPr lang="it-IT" dirty="0"/>
                  <a:t>an array containing the </a:t>
                </a:r>
                <a:r>
                  <a:rPr lang="it-IT" i="1" dirty="0"/>
                  <a:t>hour-by-hour</a:t>
                </a:r>
                <a:r>
                  <a:rPr lang="it-IT" dirty="0"/>
                  <a:t> charge of work for each Resource</a:t>
                </a:r>
                <a:endParaRPr lang="fr-FR" dirty="0"/>
              </a:p>
            </p:txBody>
          </p:sp>
        </mc:Choice>
        <mc:Fallback xmlns="">
          <p:sp>
            <p:nvSpPr>
              <p:cNvPr id="15" name="Espace réservé du texte 4">
                <a:extLst>
                  <a:ext uri="{FF2B5EF4-FFF2-40B4-BE49-F238E27FC236}">
                    <a16:creationId xmlns:a16="http://schemas.microsoft.com/office/drawing/2014/main" id="{1A479CDB-8C72-44AC-84AF-F4E73D2F71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908" y="3866913"/>
                <a:ext cx="11700000" cy="354176"/>
              </a:xfrm>
              <a:prstGeom prst="rect">
                <a:avLst/>
              </a:prstGeom>
              <a:blipFill>
                <a:blip r:embed="rId7"/>
                <a:stretch>
                  <a:fillRect l="-1355" t="-20690" b="-327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Espace réservé du texte 4">
                <a:extLst>
                  <a:ext uri="{FF2B5EF4-FFF2-40B4-BE49-F238E27FC236}">
                    <a16:creationId xmlns:a16="http://schemas.microsoft.com/office/drawing/2014/main" id="{164CE735-5A87-407F-B95F-1853FE6FEFD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2744" y="4509120"/>
                <a:ext cx="10259841" cy="206695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2667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4445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6223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Verdana" panose="020B0604030504040204" pitchFamily="34" charset="0"/>
                  <a:buChar char="‒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812800" indent="-1905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[Example]: R1 @70% for one day (8 hrs)</a:t>
                </a:r>
              </a:p>
              <a:p>
                <a:endParaRPr lang="it-IT" dirty="0"/>
              </a:p>
              <a:p>
                <a:r>
                  <a:rPr lang="it-IT" sz="1600" dirty="0"/>
                  <a:t>Allocation: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=0.7 </m:t>
                    </m:r>
                  </m:oMath>
                </a14:m>
                <a:endParaRPr lang="it-IT" b="0" dirty="0"/>
              </a:p>
              <a:p>
                <a:r>
                  <a:rPr lang="it-IT" sz="1600" dirty="0"/>
                  <a:t>Daily charge:	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0.7∗8=5.6</m:t>
                    </m:r>
                  </m:oMath>
                </a14:m>
                <a:r>
                  <a:rPr lang="it-IT" i="1" dirty="0">
                    <a:latin typeface="Cambria Math" panose="02040503050406030204" pitchFamily="18" charset="0"/>
                  </a:rPr>
                  <a:t> hours </a:t>
                </a:r>
              </a:p>
              <a:p>
                <a:r>
                  <a:rPr lang="it-IT" sz="1600" dirty="0"/>
                  <a:t>Visibility:</a:t>
                </a:r>
                <a:r>
                  <a:rPr lang="it-IT" sz="200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ν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)=[1,  1,  1,  1,  1,  0.6,  0,  0]</m:t>
                    </m:r>
                  </m:oMath>
                </a14:m>
                <a:endParaRPr lang="it-IT" b="0" dirty="0"/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Espace réservé du texte 4">
                <a:extLst>
                  <a:ext uri="{FF2B5EF4-FFF2-40B4-BE49-F238E27FC236}">
                    <a16:creationId xmlns:a16="http://schemas.microsoft.com/office/drawing/2014/main" id="{164CE735-5A87-407F-B95F-1853FE6FE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744" y="4509120"/>
                <a:ext cx="10259841" cy="2066956"/>
              </a:xfrm>
              <a:prstGeom prst="rect">
                <a:avLst/>
              </a:prstGeom>
              <a:blipFill>
                <a:blip r:embed="rId8"/>
                <a:stretch>
                  <a:fillRect l="-1485" t="-531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73DD8A13-ED4E-4384-916C-29C082F5D701}"/>
              </a:ext>
            </a:extLst>
          </p:cNvPr>
          <p:cNvSpPr/>
          <p:nvPr/>
        </p:nvSpPr>
        <p:spPr>
          <a:xfrm>
            <a:off x="839415" y="4368800"/>
            <a:ext cx="10657185" cy="2174876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35980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0ED8DF-20D5-4677-86E7-0C7B8E8F98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576064"/>
          </a:xfrm>
        </p:spPr>
        <p:txBody>
          <a:bodyPr/>
          <a:lstStyle/>
          <a:p>
            <a:r>
              <a:rPr lang="it-IT" b="1" dirty="0"/>
              <a:t>Fatigue: </a:t>
            </a:r>
            <a:r>
              <a:rPr lang="it-IT" dirty="0"/>
              <a:t>it is assumed that the hourly production of a Resource decreases with time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8B6E04-CEB0-4AE4-9C94-C6AE1AE7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Formulation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55E437-2590-4A93-97B4-94380F92F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68" y="2103385"/>
            <a:ext cx="5852172" cy="43891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ce réservé du texte 4">
                <a:extLst>
                  <a:ext uri="{FF2B5EF4-FFF2-40B4-BE49-F238E27FC236}">
                    <a16:creationId xmlns:a16="http://schemas.microsoft.com/office/drawing/2014/main" id="{ED7A63D1-C668-4C5D-9D43-0FAE3B5582B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963936" y="2676637"/>
                <a:ext cx="5992716" cy="3423474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2667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4445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6223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Verdana" panose="020B0604030504040204" pitchFamily="34" charset="0"/>
                  <a:buChar char="‒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812800" indent="-1905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b="1" dirty="0"/>
                  <a:t>Linear fatigue model:</a:t>
                </a:r>
              </a:p>
              <a:p>
                <a:endParaRPr lang="it-IT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FR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fr-FR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it-IT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sz="2800" b="0" i="1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fr-FR" sz="2800" dirty="0"/>
              </a:p>
              <a:p>
                <a:endParaRPr lang="fr-FR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dirty="0"/>
                  <a:t> : Production of Resource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fr-F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it-IT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dirty="0"/>
                  <a:t> : Initial production of Resource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   : Fatigue ratio of Resource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it-IT" b="0" dirty="0"/>
              </a:p>
              <a:p>
                <a:endParaRPr lang="fr-FR" dirty="0"/>
              </a:p>
              <a:p>
                <a:endParaRPr lang="fr-FR" sz="2800" dirty="0"/>
              </a:p>
            </p:txBody>
          </p:sp>
        </mc:Choice>
        <mc:Fallback xmlns="">
          <p:sp>
            <p:nvSpPr>
              <p:cNvPr id="12" name="Espace réservé du texte 4">
                <a:extLst>
                  <a:ext uri="{FF2B5EF4-FFF2-40B4-BE49-F238E27FC236}">
                    <a16:creationId xmlns:a16="http://schemas.microsoft.com/office/drawing/2014/main" id="{ED7A63D1-C668-4C5D-9D43-0FAE3B5582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3936" y="2676637"/>
                <a:ext cx="5992716" cy="3423474"/>
              </a:xfrm>
              <a:prstGeom prst="rect">
                <a:avLst/>
              </a:prstGeom>
              <a:blipFill>
                <a:blip r:embed="rId3"/>
                <a:stretch>
                  <a:fillRect l="-2543" t="-320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F71A6A0-3C71-492A-AEED-A54CF881EC1A}"/>
                  </a:ext>
                </a:extLst>
              </p:cNvPr>
              <p:cNvSpPr txBox="1"/>
              <p:nvPr/>
            </p:nvSpPr>
            <p:spPr>
              <a:xfrm>
                <a:off x="1271464" y="3276907"/>
                <a:ext cx="360040" cy="30418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sub>
                              <m:r>
                                <a:rPr lang="it-IT" sz="1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4" name="ZoneTexte 13">
                <a:extLst>
                  <a:ext uri="{FF2B5EF4-FFF2-40B4-BE49-F238E27FC236}">
                    <a16:creationId xmlns:a16="http://schemas.microsoft.com/office/drawing/2014/main" id="{6F71A6A0-3C71-492A-AEED-A54CF881EC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3276907"/>
                <a:ext cx="360040" cy="304186"/>
              </a:xfrm>
              <a:prstGeom prst="rect">
                <a:avLst/>
              </a:prstGeom>
              <a:blipFill>
                <a:blip r:embed="rId4"/>
                <a:stretch>
                  <a:fillRect l="-16949" r="-5085" b="-204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33B5E6F-7735-41B9-89EC-CF72E00646B8}"/>
              </a:ext>
            </a:extLst>
          </p:cNvPr>
          <p:cNvCxnSpPr/>
          <p:nvPr/>
        </p:nvCxnSpPr>
        <p:spPr>
          <a:xfrm>
            <a:off x="1991544" y="4077072"/>
            <a:ext cx="936104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>
            <a:extLst>
              <a:ext uri="{FF2B5EF4-FFF2-40B4-BE49-F238E27FC236}">
                <a16:creationId xmlns:a16="http://schemas.microsoft.com/office/drawing/2014/main" id="{5A08F557-7441-4208-A952-B6ABD8376EF5}"/>
              </a:ext>
            </a:extLst>
          </p:cNvPr>
          <p:cNvSpPr/>
          <p:nvPr/>
        </p:nvSpPr>
        <p:spPr>
          <a:xfrm rot="2943781">
            <a:off x="2390304" y="4060057"/>
            <a:ext cx="360040" cy="360040"/>
          </a:xfrm>
          <a:prstGeom prst="arc">
            <a:avLst>
              <a:gd name="adj1" fmla="val 15752400"/>
              <a:gd name="adj2" fmla="val 613634"/>
            </a:avLst>
          </a:prstGeom>
          <a:ln w="19050">
            <a:solidFill>
              <a:schemeClr val="bg1">
                <a:lumMod val="50000"/>
              </a:schemeClr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AF7E240-1A19-4DEB-81F9-CFC4D8110BB4}"/>
                  </a:ext>
                </a:extLst>
              </p:cNvPr>
              <p:cNvSpPr txBox="1"/>
              <p:nvPr/>
            </p:nvSpPr>
            <p:spPr>
              <a:xfrm>
                <a:off x="2788267" y="4111375"/>
                <a:ext cx="43204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fr-FR" dirty="0"/>
              </a:p>
            </p:txBody>
          </p:sp>
        </mc:Choice>
        <mc:Fallback xmlns=""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0AF7E240-1A19-4DEB-81F9-CFC4D8110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267" y="4111375"/>
                <a:ext cx="432048" cy="276999"/>
              </a:xfrm>
              <a:prstGeom prst="rect">
                <a:avLst/>
              </a:prstGeom>
              <a:blipFill>
                <a:blip r:embed="rId5"/>
                <a:stretch>
                  <a:fillRect b="-2608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A001B383-56D6-48BC-93DE-E16671F61E49}"/>
                  </a:ext>
                </a:extLst>
              </p:cNvPr>
              <p:cNvSpPr txBox="1"/>
              <p:nvPr/>
            </p:nvSpPr>
            <p:spPr>
              <a:xfrm rot="16200000">
                <a:off x="-1061517" y="4104041"/>
                <a:ext cx="3570323" cy="39651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dirty="0"/>
                  <a:t>Hourly production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fr-FR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</m:oMath>
                </a14:m>
                <a:r>
                  <a:rPr lang="fr-FR" sz="1600" dirty="0"/>
                  <a:t> [prods]</a:t>
                </a:r>
              </a:p>
            </p:txBody>
          </p:sp>
        </mc:Choice>
        <mc:Fallback xmlns="">
          <p:sp>
            <p:nvSpPr>
              <p:cNvPr id="2" name="ZoneTexte 1">
                <a:extLst>
                  <a:ext uri="{FF2B5EF4-FFF2-40B4-BE49-F238E27FC236}">
                    <a16:creationId xmlns:a16="http://schemas.microsoft.com/office/drawing/2014/main" id="{A001B383-56D6-48BC-93DE-E16671F61E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1061517" y="4104041"/>
                <a:ext cx="3570323" cy="396519"/>
              </a:xfrm>
              <a:prstGeom prst="rect">
                <a:avLst/>
              </a:prstGeom>
              <a:blipFill>
                <a:blip r:embed="rId6"/>
                <a:stretch>
                  <a:fillRect r="-9231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D2524259-1570-47DB-B97A-EBFEAC1E9C6A}"/>
              </a:ext>
            </a:extLst>
          </p:cNvPr>
          <p:cNvSpPr txBox="1"/>
          <p:nvPr/>
        </p:nvSpPr>
        <p:spPr>
          <a:xfrm>
            <a:off x="1431948" y="6213982"/>
            <a:ext cx="3570323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Time [hours]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4223334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1AC2DAA1-EEF2-49B4-8933-D5176C3A918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it-IT" dirty="0"/>
                  <a:t>Computes </a:t>
                </a:r>
                <a:r>
                  <a:rPr lang="it-IT" b="1" dirty="0"/>
                  <a:t>Total Daily Production (TDP) </a:t>
                </a:r>
                <a:r>
                  <a:rPr lang="it-IT" dirty="0"/>
                  <a:t>as: </a:t>
                </a:r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𝑇𝑂𝑇</m:t>
                          </m:r>
                        </m:sub>
                      </m:sSub>
                      <m:r>
                        <a:rPr lang="it-IT" sz="26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h𝑟𝑠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6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fr-FR" dirty="0"/>
              </a:p>
              <a:p>
                <a:pPr>
                  <a:lnSpc>
                    <a:spcPct val="150000"/>
                  </a:lnSpc>
                </a:pPr>
                <a:endParaRPr lang="fr-F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𝑇𝑂𝑇</m:t>
                        </m:r>
                      </m:sub>
                    </m:sSub>
                  </m:oMath>
                </a14:m>
                <a:r>
                  <a:rPr lang="fr-FR" dirty="0"/>
                  <a:t>	: </a:t>
                </a:r>
                <a:r>
                  <a:rPr lang="fr-FR" dirty="0" err="1"/>
                  <a:t>number</a:t>
                </a:r>
                <a:r>
                  <a:rPr lang="fr-FR" dirty="0"/>
                  <a:t> of </a:t>
                </a:r>
                <a:r>
                  <a:rPr lang="fr-FR" dirty="0" err="1"/>
                  <a:t>products</a:t>
                </a:r>
                <a:r>
                  <a:rPr lang="fr-FR" dirty="0"/>
                  <a:t> </a:t>
                </a:r>
                <a:r>
                  <a:rPr lang="fr-FR" dirty="0" err="1"/>
                  <a:t>manufactured</a:t>
                </a:r>
                <a:r>
                  <a:rPr lang="fr-FR" dirty="0"/>
                  <a:t> in a </a:t>
                </a:r>
                <a:r>
                  <a:rPr lang="fr-FR" dirty="0" err="1"/>
                  <a:t>day</a:t>
                </a:r>
                <a:r>
                  <a:rPr lang="fr-FR" dirty="0"/>
                  <a:t> --&gt; </a:t>
                </a:r>
                <a:r>
                  <a:rPr lang="fr-FR" dirty="0">
                    <a:solidFill>
                      <a:srgbClr val="0F999C"/>
                    </a:solidFill>
                  </a:rPr>
                  <a:t>OUTPUT of the discipline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fr-FR" dirty="0"/>
                  <a:t>	: </a:t>
                </a:r>
                <a:r>
                  <a:rPr lang="fr-FR" dirty="0" err="1"/>
                  <a:t>number</a:t>
                </a:r>
                <a:r>
                  <a:rPr lang="fr-FR" dirty="0"/>
                  <a:t> of </a:t>
                </a:r>
                <a:r>
                  <a:rPr lang="fr-FR" dirty="0" err="1"/>
                  <a:t>products</a:t>
                </a:r>
                <a:r>
                  <a:rPr lang="fr-FR" dirty="0"/>
                  <a:t> </a:t>
                </a:r>
                <a:r>
                  <a:rPr lang="fr-FR" dirty="0" err="1"/>
                  <a:t>manufactured</a:t>
                </a:r>
                <a:r>
                  <a:rPr lang="fr-FR" dirty="0"/>
                  <a:t> </a:t>
                </a:r>
                <a:r>
                  <a:rPr lang="fr-FR" dirty="0" err="1"/>
                  <a:t>during</a:t>
                </a:r>
                <a:r>
                  <a:rPr lang="fr-FR" dirty="0"/>
                  <a:t> </a:t>
                </a:r>
                <a:r>
                  <a:rPr lang="fr-FR" dirty="0" err="1"/>
                  <a:t>hour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fr-F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fr-F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h𝑟𝑠</m:t>
                        </m:r>
                      </m:sub>
                    </m:sSub>
                  </m:oMath>
                </a14:m>
                <a:r>
                  <a:rPr lang="fr-FR" dirty="0"/>
                  <a:t>	: </a:t>
                </a:r>
                <a:r>
                  <a:rPr lang="fr-FR" dirty="0" err="1"/>
                  <a:t>number</a:t>
                </a:r>
                <a:r>
                  <a:rPr lang="fr-FR" dirty="0"/>
                  <a:t> of </a:t>
                </a:r>
                <a:r>
                  <a:rPr lang="fr-FR" dirty="0" err="1"/>
                  <a:t>working</a:t>
                </a:r>
                <a:r>
                  <a:rPr lang="fr-FR" dirty="0"/>
                  <a:t> </a:t>
                </a:r>
                <a:r>
                  <a:rPr lang="fr-FR" dirty="0" err="1"/>
                  <a:t>hours</a:t>
                </a:r>
                <a:r>
                  <a:rPr lang="fr-FR" dirty="0"/>
                  <a:t> in a </a:t>
                </a:r>
                <a:r>
                  <a:rPr lang="fr-FR" dirty="0" err="1"/>
                  <a:t>day</a:t>
                </a:r>
                <a:endParaRPr lang="fr-F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dirty="0"/>
                  <a:t>	: time (</a:t>
                </a:r>
                <a:r>
                  <a:rPr lang="fr-FR" dirty="0" err="1"/>
                  <a:t>hours</a:t>
                </a:r>
                <a:r>
                  <a:rPr lang="fr-FR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fr-FR" dirty="0"/>
                  <a:t>	: </a:t>
                </a:r>
                <a:r>
                  <a:rPr lang="fr-FR" dirty="0" err="1"/>
                  <a:t>resources</a:t>
                </a:r>
                <a:r>
                  <a:rPr lang="fr-FR" dirty="0"/>
                  <a:t> allocation --&gt; </a:t>
                </a:r>
                <a:r>
                  <a:rPr lang="fr-FR" dirty="0">
                    <a:solidFill>
                      <a:srgbClr val="0070AD"/>
                    </a:solidFill>
                  </a:rPr>
                  <a:t>INPUT of the discipline</a:t>
                </a:r>
              </a:p>
            </p:txBody>
          </p:sp>
        </mc:Choice>
        <mc:Fallback xmlns=""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1AC2DAA1-EEF2-49B4-8933-D5176C3A9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250" t="-3825" b="-20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Disciplines (TDP)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756143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1AC2DAA1-EEF2-49B4-8933-D5176C3A918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b="1" dirty="0"/>
                  <a:t>Hourly Production </a:t>
                </a:r>
                <a:r>
                  <a:rPr lang="it-IT" dirty="0"/>
                  <a:t>depends on </a:t>
                </a:r>
                <a:r>
                  <a:rPr lang="it-IT" i="1" dirty="0"/>
                  <a:t>resource allocation </a:t>
                </a:r>
                <a:r>
                  <a:rPr lang="it-IT" dirty="0"/>
                  <a:t>and </a:t>
                </a:r>
                <a:r>
                  <a:rPr lang="it-IT" i="1" dirty="0"/>
                  <a:t>time</a:t>
                </a:r>
                <a:r>
                  <a:rPr lang="it-IT" dirty="0"/>
                  <a:t> (through </a:t>
                </a:r>
                <a:r>
                  <a:rPr lang="it-IT" i="1" dirty="0"/>
                  <a:t>fatigue</a:t>
                </a:r>
                <a:r>
                  <a:rPr lang="it-IT" dirty="0"/>
                  <a:t>): </a:t>
                </a:r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d>
                        <m:dPr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sSub>
                                <m:sSubPr>
                                  <m:ctrlP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</m:sSub>
                          <m:d>
                            <m:dPr>
                              <m:ctrlP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b="1" i="1" dirty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</m:e>
                      </m:nary>
                      <m:r>
                        <a:rPr lang="it-IT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1" i="1" dirty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)∙</m:t>
                          </m:r>
                        </m:e>
                      </m:nary>
                      <m:sSub>
                        <m:sSubPr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sSub>
                            <m:sSubPr>
                              <m:ctrlP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it-IT" sz="2400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sub>
                      </m:sSub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FR" sz="2400" dirty="0"/>
              </a:p>
              <a:p>
                <a:endParaRPr lang="fr-F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it-IT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</m:oMath>
                </a14:m>
                <a:r>
                  <a:rPr lang="it-IT" dirty="0"/>
                  <a:t> : hourly production of </a:t>
                </a:r>
                <a:r>
                  <a:rPr lang="fr-FR" dirty="0"/>
                  <a:t>Resource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dirty="0"/>
                  <a:t> </a:t>
                </a:r>
                <a:endParaRPr lang="it-IT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	 : </a:t>
                </a:r>
                <a:r>
                  <a:rPr lang="fr-FR" dirty="0" err="1"/>
                  <a:t>visibility</a:t>
                </a:r>
                <a:r>
                  <a:rPr lang="fr-FR" dirty="0"/>
                  <a:t> of Resource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along the </a:t>
                </a:r>
                <a:r>
                  <a:rPr lang="fr-FR" dirty="0" err="1"/>
                  <a:t>hour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fr-F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sSub>
                          <m:sSubPr>
                            <m:ctrlP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it-IT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fr-FR" dirty="0"/>
                  <a:t>	 : </a:t>
                </a:r>
                <a:r>
                  <a:rPr lang="fr-FR" dirty="0" err="1"/>
                  <a:t>number</a:t>
                </a:r>
                <a:r>
                  <a:rPr lang="fr-FR" dirty="0"/>
                  <a:t> of components </a:t>
                </a:r>
                <a:r>
                  <a:rPr lang="fr-FR" dirty="0" err="1"/>
                  <a:t>produced</a:t>
                </a:r>
                <a:r>
                  <a:rPr lang="fr-FR" dirty="0"/>
                  <a:t> by Resource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dirty="0"/>
                  <a:t> &gt;&gt; </a:t>
                </a:r>
                <a:r>
                  <a:rPr lang="fr-FR" dirty="0" err="1"/>
                  <a:t>affected</a:t>
                </a:r>
                <a:r>
                  <a:rPr lang="fr-FR" dirty="0"/>
                  <a:t> by fatigue</a:t>
                </a:r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1AC2DAA1-EEF2-49B4-8933-D5176C3A9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02" t="-2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Disciplines (TDP)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9005329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1AC2DAA1-EEF2-49B4-8933-D5176C3A918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b="1" dirty="0"/>
                  <a:t>Production constraint </a:t>
                </a:r>
                <a:r>
                  <a:rPr lang="it-IT" dirty="0"/>
                  <a:t>requires that at least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lang="it-IT" dirty="0"/>
                  <a:t> products are manufactured </a:t>
                </a:r>
              </a:p>
              <a:p>
                <a:endParaRPr lang="fr-F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sSub>
                            <m:sSubPr>
                              <m:ctrlPr>
                                <a:rPr lang="it-IT" sz="24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𝑇𝑂𝑇</m:t>
                              </m:r>
                            </m:sub>
                          </m:sSub>
                        </m:sub>
                      </m:sSub>
                      <m:r>
                        <a:rPr lang="it-IT" sz="2400" b="0" i="1" dirty="0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  <m:t>𝑇𝑂𝑇</m:t>
                                  </m:r>
                                </m:sub>
                              </m:sSub>
                              <m:r>
                                <a:rPr lang="it-IT" sz="24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2400" b="0" i="1" dirty="0" smtClean="0">
                                      <a:latin typeface="Cambria Math" panose="02040503050406030204" pitchFamily="18" charset="0"/>
                                    </a:rPr>
                                    <m:t>𝑇𝑎𝑟𝑔𝑒𝑡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it-IT" sz="2400" i="1" dirty="0">
                                      <a:latin typeface="Cambria Math" panose="02040503050406030204" pitchFamily="18" charset="0"/>
                                    </a:rPr>
                                    <m:t>𝑇𝑎𝑟𝑔𝑒𝑡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it-IT" sz="24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≤0</m:t>
                      </m:r>
                    </m:oMath>
                  </m:oMathPara>
                </a14:m>
                <a:endParaRPr lang="fr-FR" sz="2400" dirty="0"/>
              </a:p>
              <a:p>
                <a:endParaRPr lang="fr-F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sSub>
                          <m:sSubPr>
                            <m:ctrlPr>
                              <a:rPr lang="it-IT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i="1" dirty="0">
                                <a:latin typeface="Cambria Math" panose="02040503050406030204" pitchFamily="18" charset="0"/>
                              </a:rPr>
                              <m:t>𝑇𝑂𝑇</m:t>
                            </m:r>
                          </m:sub>
                        </m:sSub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	 : value of the constraint (must be negative)</a:t>
                </a:r>
                <a:r>
                  <a:rPr lang="fr-FR" dirty="0"/>
                  <a:t> --&gt; </a:t>
                </a:r>
                <a:r>
                  <a:rPr lang="fr-FR" dirty="0">
                    <a:solidFill>
                      <a:srgbClr val="0F999C"/>
                    </a:solidFill>
                  </a:rPr>
                  <a:t>OUTPUT of the discipline</a:t>
                </a:r>
                <a:endParaRPr lang="it-IT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</m:oMath>
                </a14:m>
                <a:r>
                  <a:rPr lang="fr-FR" dirty="0"/>
                  <a:t>	 : </a:t>
                </a:r>
                <a:r>
                  <a:rPr lang="it-IT" dirty="0"/>
                  <a:t>target production level</a:t>
                </a:r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1AC2DAA1-EEF2-49B4-8933-D5176C3A9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02" t="-2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Disciplines (TDP)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77140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1AC2DAA1-EEF2-49B4-8933-D5176C3A918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it-IT" dirty="0"/>
                  <a:t>Computes the </a:t>
                </a:r>
                <a:r>
                  <a:rPr lang="it-IT" b="1" dirty="0"/>
                  <a:t>Total Production Cost </a:t>
                </a:r>
                <a:r>
                  <a:rPr lang="it-IT" dirty="0"/>
                  <a:t>as: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600" b="0" i="1" dirty="0" smtClean="0">
                              <a:latin typeface="Cambria Math" panose="02040503050406030204" pitchFamily="18" charset="0"/>
                            </a:rPr>
                            <m:t>𝑇𝑂𝑇</m:t>
                          </m:r>
                        </m:sub>
                      </m:sSub>
                      <m:r>
                        <a:rPr lang="it-IT" sz="2600" b="0" i="1" dirty="0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it-IT" sz="2600" b="1" i="1" dirty="0" smtClean="0"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it-IT" sz="2600" b="0" i="1" dirty="0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it-IT" sz="26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6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6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it-IT" sz="2600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it-IT" sz="2600" i="1" dirty="0">
                                  <a:latin typeface="Cambria Math" panose="02040503050406030204" pitchFamily="18" charset="0"/>
                                </a:rPr>
                                <m:t>h𝑟𝑠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it-IT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600" b="0" i="1" dirty="0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26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it-IT" sz="2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it-IT" sz="2600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600" i="1" dirty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it-IT" sz="2600" i="1" dirty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it-IT" sz="2600" b="1" i="1" dirty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it-IT" sz="2600" dirty="0"/>
              </a:p>
              <a:p>
                <a:endParaRPr lang="it-IT" sz="2600" i="1" dirty="0">
                  <a:latin typeface="Cambria Math" panose="02040503050406030204" pitchFamily="18" charset="0"/>
                </a:endParaRPr>
              </a:p>
              <a:p>
                <a:endParaRPr lang="fr-FR" sz="26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𝑇𝑂𝑇</m:t>
                        </m:r>
                      </m:sub>
                    </m:sSub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it-IT" dirty="0"/>
                  <a:t>   :</a:t>
                </a:r>
                <a:r>
                  <a:rPr lang="it-IT" b="0" i="1" dirty="0">
                    <a:latin typeface="Cambria Math" panose="02040503050406030204" pitchFamily="18" charset="0"/>
                  </a:rPr>
                  <a:t> </a:t>
                </a:r>
                <a:r>
                  <a:rPr lang="it-IT" dirty="0"/>
                  <a:t>Total production cost</a:t>
                </a:r>
                <a:r>
                  <a:rPr lang="fr-FR" dirty="0"/>
                  <a:t> --&gt; </a:t>
                </a:r>
                <a:r>
                  <a:rPr lang="fr-FR" dirty="0">
                    <a:solidFill>
                      <a:srgbClr val="0F999C"/>
                    </a:solidFill>
                  </a:rPr>
                  <a:t>OUTPUT of the discipline</a:t>
                </a:r>
                <a:endParaRPr lang="it-IT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d>
                      <m:dPr>
                        <m:ctrlPr>
                          <a:rPr lang="it-IT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it-IT" i="1" dirty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it-IT" b="1" i="1" dirty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</m:d>
                  </m:oMath>
                </a14:m>
                <a:r>
                  <a:rPr lang="it-IT" dirty="0"/>
                  <a:t>	   : Hourly production cost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fr-FR" dirty="0"/>
                  <a:t>	   : time (</a:t>
                </a:r>
                <a:r>
                  <a:rPr lang="fr-FR" dirty="0" err="1"/>
                  <a:t>hours</a:t>
                </a:r>
                <a:r>
                  <a:rPr lang="fr-FR" dirty="0"/>
                  <a:t>)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it-IT" b="1" i="1" dirty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fr-FR" dirty="0"/>
                  <a:t>	   : </a:t>
                </a:r>
                <a:r>
                  <a:rPr lang="fr-FR" dirty="0" err="1"/>
                  <a:t>resources</a:t>
                </a:r>
                <a:r>
                  <a:rPr lang="fr-FR" dirty="0"/>
                  <a:t> allocation --&gt; </a:t>
                </a:r>
                <a:r>
                  <a:rPr lang="fr-FR" dirty="0">
                    <a:solidFill>
                      <a:srgbClr val="0070AD"/>
                    </a:solidFill>
                  </a:rPr>
                  <a:t>INPUT of the discipline</a:t>
                </a:r>
                <a:endParaRPr lang="fr-FR" dirty="0"/>
              </a:p>
              <a:p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1AC2DAA1-EEF2-49B4-8933-D5176C3A9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250" t="-3142" b="-204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Disciplines (TPC)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80331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1AC2DAA1-EEF2-49B4-8933-D5176C3A9187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b="1" dirty="0"/>
                  <a:t>Hourly production cost </a:t>
                </a:r>
                <a:r>
                  <a:rPr lang="it-IT" dirty="0"/>
                  <a:t>depends on </a:t>
                </a:r>
                <a:r>
                  <a:rPr lang="it-IT" i="1" dirty="0"/>
                  <a:t>resource allocation </a:t>
                </a:r>
                <a:r>
                  <a:rPr lang="it-IT" dirty="0"/>
                  <a:t>and</a:t>
                </a:r>
                <a:r>
                  <a:rPr lang="it-IT" i="1" dirty="0"/>
                  <a:t> time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it-IT" sz="2400" i="1" dirty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400" i="1" dirty="0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2400" b="1" i="1" dirty="0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</m:d>
                      <m:r>
                        <a:rPr lang="it-IT" sz="2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it-IT" sz="2400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sz="24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it-IT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sz="2400" b="0" i="1"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a:rPr lang="it-IT" sz="2400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it-IT" sz="24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it-IT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it-IT" sz="2400" i="1">
                              <a:latin typeface="Cambria Math" panose="02040503050406030204" pitchFamily="18" charset="0"/>
                            </a:rPr>
                            <m:t>)∙</m:t>
                          </m:r>
                        </m:e>
                      </m:nary>
                      <m:sSub>
                        <m:sSubPr>
                          <m:ctrlPr>
                            <a:rPr lang="it-IT" sz="2400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sz="24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it-IT" sz="2400" dirty="0"/>
              </a:p>
              <a:p>
                <a:endParaRPr lang="it-IT" i="1" dirty="0">
                  <a:latin typeface="Cambria Math" panose="02040503050406030204" pitchFamily="18" charset="0"/>
                </a:endParaRPr>
              </a:p>
              <a:p>
                <a:endParaRPr lang="fr-FR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fr-FR" dirty="0"/>
                  <a:t>	 : </a:t>
                </a:r>
                <a:r>
                  <a:rPr lang="fr-FR" dirty="0" err="1"/>
                  <a:t>hourly</a:t>
                </a:r>
                <a:r>
                  <a:rPr lang="fr-FR" dirty="0"/>
                  <a:t> </a:t>
                </a:r>
                <a:r>
                  <a:rPr lang="fr-FR" dirty="0" err="1"/>
                  <a:t>cost</a:t>
                </a:r>
                <a:r>
                  <a:rPr lang="fr-FR" dirty="0"/>
                  <a:t> of the Resource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fr-FR" dirty="0"/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dirty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fr-FR" dirty="0"/>
                  <a:t>	 : </a:t>
                </a:r>
                <a:r>
                  <a:rPr lang="fr-FR" dirty="0" err="1"/>
                  <a:t>visibility</a:t>
                </a:r>
                <a:r>
                  <a:rPr lang="fr-FR" dirty="0"/>
                  <a:t> of Resource 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fr-FR" dirty="0"/>
                  <a:t>along the </a:t>
                </a:r>
                <a:r>
                  <a:rPr lang="fr-FR" dirty="0" err="1"/>
                  <a:t>hour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it-IT" i="1" dirty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fr-FR" dirty="0"/>
              </a:p>
              <a:p>
                <a:endParaRPr lang="fr-FR" dirty="0"/>
              </a:p>
            </p:txBody>
          </p:sp>
        </mc:Choice>
        <mc:Fallback xmlns="">
          <p:sp>
            <p:nvSpPr>
              <p:cNvPr id="6" name="Espace réservé du texte 5">
                <a:extLst>
                  <a:ext uri="{FF2B5EF4-FFF2-40B4-BE49-F238E27FC236}">
                    <a16:creationId xmlns:a16="http://schemas.microsoft.com/office/drawing/2014/main" id="{1AC2DAA1-EEF2-49B4-8933-D5176C3A91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02" t="-2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Disciplines (TPC)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1071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A2B262-BACB-44DD-A254-6ABFD84E6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605536"/>
          </a:xfrm>
        </p:spPr>
        <p:txBody>
          <a:bodyPr/>
          <a:lstStyle/>
          <a:p>
            <a:r>
              <a:rPr lang="it-IT" dirty="0"/>
              <a:t>Functional representation of the disciplines (uncoupled):</a:t>
            </a:r>
            <a:endParaRPr lang="fr-FR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Disciplines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BB78095-4064-4DFA-B94F-436D5C442CD1}"/>
              </a:ext>
            </a:extLst>
          </p:cNvPr>
          <p:cNvGrpSpPr/>
          <p:nvPr/>
        </p:nvGrpSpPr>
        <p:grpSpPr>
          <a:xfrm>
            <a:off x="1045393" y="2679988"/>
            <a:ext cx="10451207" cy="1325076"/>
            <a:chOff x="739912" y="1980265"/>
            <a:chExt cx="10451207" cy="1325076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732ECC1C-C768-48A6-B231-D7D47C839F64}"/>
                </a:ext>
              </a:extLst>
            </p:cNvPr>
            <p:cNvGrpSpPr/>
            <p:nvPr/>
          </p:nvGrpSpPr>
          <p:grpSpPr>
            <a:xfrm>
              <a:off x="4308284" y="1980265"/>
              <a:ext cx="3962909" cy="1325076"/>
              <a:chOff x="1768284" y="799165"/>
              <a:chExt cx="3962909" cy="1325076"/>
            </a:xfrm>
          </p:grpSpPr>
          <p:sp>
            <p:nvSpPr>
              <p:cNvPr id="24" name="Rectangle à coins arrondis 48">
                <a:extLst>
                  <a:ext uri="{FF2B5EF4-FFF2-40B4-BE49-F238E27FC236}">
                    <a16:creationId xmlns:a16="http://schemas.microsoft.com/office/drawing/2014/main" id="{C3C72B9E-C1C0-4125-9D0C-971653B86B27}"/>
                  </a:ext>
                </a:extLst>
              </p:cNvPr>
              <p:cNvSpPr/>
              <p:nvPr/>
            </p:nvSpPr>
            <p:spPr>
              <a:xfrm>
                <a:off x="1768284" y="799165"/>
                <a:ext cx="2512194" cy="818147"/>
              </a:xfrm>
              <a:prstGeom prst="roundRect">
                <a:avLst/>
              </a:prstGeom>
              <a:solidFill>
                <a:srgbClr val="464B69"/>
              </a:solidFill>
              <a:ln w="25400" cap="flat" cmpd="sng" algn="ctr">
                <a:solidFill>
                  <a:srgbClr val="464B6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TDP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1F3BD63A-4573-485F-9B69-67A2CBFEC3A7}"/>
                  </a:ext>
                </a:extLst>
              </p:cNvPr>
              <p:cNvSpPr/>
              <p:nvPr/>
            </p:nvSpPr>
            <p:spPr>
              <a:xfrm>
                <a:off x="3298701" y="1864360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Algebraic production model</a:t>
                </a: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26" name="Connecteur en angle 50">
                <a:extLst>
                  <a:ext uri="{FF2B5EF4-FFF2-40B4-BE49-F238E27FC236}">
                    <a16:creationId xmlns:a16="http://schemas.microsoft.com/office/drawing/2014/main" id="{2BAE5270-4436-4AC9-A0A7-EE75DF476DF3}"/>
                  </a:ext>
                </a:extLst>
              </p:cNvPr>
              <p:cNvCxnSpPr>
                <a:stCxn id="24" idx="2"/>
                <a:endCxn id="25" idx="1"/>
              </p:cNvCxnSpPr>
              <p:nvPr/>
            </p:nvCxnSpPr>
            <p:spPr>
              <a:xfrm rot="16200000" flipH="1">
                <a:off x="2973047" y="1668646"/>
                <a:ext cx="376989" cy="274320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DC6975E8-975B-40A9-A56C-2F100B1AE7E6}"/>
                </a:ext>
              </a:extLst>
            </p:cNvPr>
            <p:cNvGrpSpPr/>
            <p:nvPr/>
          </p:nvGrpSpPr>
          <p:grpSpPr>
            <a:xfrm>
              <a:off x="739912" y="2302285"/>
              <a:ext cx="3498959" cy="276999"/>
              <a:chOff x="739912" y="2571146"/>
              <a:chExt cx="3498959" cy="276999"/>
            </a:xfrm>
          </p:grpSpPr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B992E112-243F-4CC7-977C-2B5341A775E2}"/>
                  </a:ext>
                </a:extLst>
              </p:cNvPr>
              <p:cNvCxnSpPr/>
              <p:nvPr/>
            </p:nvCxnSpPr>
            <p:spPr>
              <a:xfrm>
                <a:off x="3126174" y="2694257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ZoneTexte 22">
                    <a:extLst>
                      <a:ext uri="{FF2B5EF4-FFF2-40B4-BE49-F238E27FC236}">
                        <a16:creationId xmlns:a16="http://schemas.microsoft.com/office/drawing/2014/main" id="{1F9A33DB-0FE7-4757-A7A7-C2D45B4B8CFF}"/>
                      </a:ext>
                    </a:extLst>
                  </p:cNvPr>
                  <p:cNvSpPr txBox="1"/>
                  <p:nvPr/>
                </p:nvSpPr>
                <p:spPr>
                  <a:xfrm>
                    <a:off x="739912" y="2571146"/>
                    <a:ext cx="22894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77B91"/>
                        </a:solidFill>
                        <a:effectLst/>
                        <a:uLnTx/>
                        <a:uFillTx/>
                        <a:latin typeface="Arial"/>
                      </a:rPr>
                      <a:t>Resource allocation </a:t>
                    </a:r>
                    <a14:m>
                      <m:oMath xmlns:m="http://schemas.openxmlformats.org/officeDocument/2006/math">
                        <m:r>
                          <a:rPr lang="it-IT" b="1" i="1" dirty="0" smtClean="0">
                            <a:solidFill>
                              <a:srgbClr val="777B9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oMath>
                    </a14:m>
                    <a:endParaRPr kumimoji="0" lang="fr-F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77B91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23" name="ZoneTexte 22">
                    <a:extLst>
                      <a:ext uri="{FF2B5EF4-FFF2-40B4-BE49-F238E27FC236}">
                        <a16:creationId xmlns:a16="http://schemas.microsoft.com/office/drawing/2014/main" id="{1F9A33DB-0FE7-4757-A7A7-C2D45B4B8C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912" y="2571146"/>
                    <a:ext cx="2289475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t="-13043" r="-3989" b="-41304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66155C1-2EB3-4DBF-AEEF-CC969DADC480}"/>
                </a:ext>
              </a:extLst>
            </p:cNvPr>
            <p:cNvGrpSpPr/>
            <p:nvPr/>
          </p:nvGrpSpPr>
          <p:grpSpPr>
            <a:xfrm>
              <a:off x="6828945" y="2081205"/>
              <a:ext cx="4012180" cy="276999"/>
              <a:chOff x="8220738" y="2109289"/>
              <a:chExt cx="4012180" cy="276999"/>
            </a:xfrm>
          </p:grpSpPr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478B190E-32F6-4A9F-9476-6B1514FF77AC}"/>
                  </a:ext>
                </a:extLst>
              </p:cNvPr>
              <p:cNvCxnSpPr/>
              <p:nvPr/>
            </p:nvCxnSpPr>
            <p:spPr>
              <a:xfrm>
                <a:off x="8220738" y="2232400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336B7086-92D3-47CB-8974-97FD38A0D328}"/>
                      </a:ext>
                    </a:extLst>
                  </p:cNvPr>
                  <p:cNvSpPr txBox="1"/>
                  <p:nvPr/>
                </p:nvSpPr>
                <p:spPr>
                  <a:xfrm>
                    <a:off x="9385886" y="2109289"/>
                    <a:ext cx="28470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77B91"/>
                        </a:solidFill>
                        <a:effectLst/>
                        <a:uLnTx/>
                        <a:uFillTx/>
                        <a:latin typeface="Arial"/>
                      </a:rPr>
                      <a:t>Total daily production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i="1" dirty="0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𝑇𝑂𝑇</m:t>
                            </m:r>
                          </m:sub>
                        </m:sSub>
                      </m:oMath>
                    </a14:m>
                    <a:endParaRPr kumimoji="0" lang="fr-F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77B91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336B7086-92D3-47CB-8974-97FD38A0D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5886" y="2109289"/>
                    <a:ext cx="2847032" cy="2769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274" t="-13043" b="-41304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Groupe 12">
              <a:extLst>
                <a:ext uri="{FF2B5EF4-FFF2-40B4-BE49-F238E27FC236}">
                  <a16:creationId xmlns:a16="http://schemas.microsoft.com/office/drawing/2014/main" id="{D283A85B-E7A5-4AB3-92A2-6D0694E4983B}"/>
                </a:ext>
              </a:extLst>
            </p:cNvPr>
            <p:cNvGrpSpPr/>
            <p:nvPr/>
          </p:nvGrpSpPr>
          <p:grpSpPr>
            <a:xfrm>
              <a:off x="6828945" y="2425396"/>
              <a:ext cx="4362174" cy="268920"/>
              <a:chOff x="8220738" y="2154912"/>
              <a:chExt cx="4362174" cy="268920"/>
            </a:xfrm>
          </p:grpSpPr>
          <p:cxnSp>
            <p:nvCxnSpPr>
              <p:cNvPr id="14" name="Connecteur droit avec flèche 13">
                <a:extLst>
                  <a:ext uri="{FF2B5EF4-FFF2-40B4-BE49-F238E27FC236}">
                    <a16:creationId xmlns:a16="http://schemas.microsoft.com/office/drawing/2014/main" id="{AFBEA2BD-6B29-44D4-9664-7AA87D9533C0}"/>
                  </a:ext>
                </a:extLst>
              </p:cNvPr>
              <p:cNvCxnSpPr/>
              <p:nvPr/>
            </p:nvCxnSpPr>
            <p:spPr>
              <a:xfrm>
                <a:off x="8220738" y="2278023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D3D7E429-E8D5-475A-8E89-C84966562C59}"/>
                      </a:ext>
                    </a:extLst>
                  </p:cNvPr>
                  <p:cNvSpPr txBox="1"/>
                  <p:nvPr/>
                </p:nvSpPr>
                <p:spPr>
                  <a:xfrm>
                    <a:off x="9385885" y="2154912"/>
                    <a:ext cx="3197027" cy="26892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77B91"/>
                        </a:solidFill>
                        <a:effectLst/>
                        <a:uLnTx/>
                        <a:uFillTx/>
                        <a:latin typeface="Arial"/>
                      </a:rPr>
                      <a:t>Production constraint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sz="1600" i="1" dirty="0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b="0" i="1" dirty="0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sSub>
                              <m:sSubPr>
                                <m:ctrlPr>
                                  <a:rPr lang="it-IT" sz="1600" i="1" dirty="0" smtClean="0">
                                    <a:solidFill>
                                      <a:srgbClr val="777B9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dirty="0" smtClean="0">
                                    <a:solidFill>
                                      <a:srgbClr val="777B91"/>
                                    </a:solidFill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sz="1600" b="0" i="1" dirty="0" smtClean="0">
                                    <a:solidFill>
                                      <a:srgbClr val="777B91"/>
                                    </a:solidFill>
                                    <a:latin typeface="Cambria Math" panose="02040503050406030204" pitchFamily="18" charset="0"/>
                                  </a:rPr>
                                  <m:t>𝑇𝑂𝑇</m:t>
                                </m:r>
                              </m:sub>
                            </m:sSub>
                          </m:sub>
                        </m:sSub>
                      </m:oMath>
                    </a14:m>
                    <a:endParaRPr kumimoji="0" lang="fr-F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77B91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15" name="ZoneTexte 14">
                    <a:extLst>
                      <a:ext uri="{FF2B5EF4-FFF2-40B4-BE49-F238E27FC236}">
                        <a16:creationId xmlns:a16="http://schemas.microsoft.com/office/drawing/2014/main" id="{D3D7E429-E8D5-475A-8E89-C84966562C5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5885" y="2154912"/>
                    <a:ext cx="3197027" cy="26892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3810" t="-25000" b="-36364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200714E5-1895-455B-AAB7-3B792F5FCCDB}"/>
              </a:ext>
            </a:extLst>
          </p:cNvPr>
          <p:cNvGrpSpPr/>
          <p:nvPr/>
        </p:nvGrpSpPr>
        <p:grpSpPr>
          <a:xfrm>
            <a:off x="1045393" y="4696212"/>
            <a:ext cx="10101213" cy="1325076"/>
            <a:chOff x="739912" y="1980265"/>
            <a:chExt cx="10101213" cy="1325076"/>
          </a:xfrm>
        </p:grpSpPr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089A341C-85EA-4095-AEC1-6188FB913BD7}"/>
                </a:ext>
              </a:extLst>
            </p:cNvPr>
            <p:cNvGrpSpPr/>
            <p:nvPr/>
          </p:nvGrpSpPr>
          <p:grpSpPr>
            <a:xfrm>
              <a:off x="4308284" y="1980265"/>
              <a:ext cx="3962909" cy="1325076"/>
              <a:chOff x="1768284" y="799165"/>
              <a:chExt cx="3962909" cy="1325076"/>
            </a:xfrm>
          </p:grpSpPr>
          <p:sp>
            <p:nvSpPr>
              <p:cNvPr id="43" name="Rectangle à coins arrondis 48">
                <a:extLst>
                  <a:ext uri="{FF2B5EF4-FFF2-40B4-BE49-F238E27FC236}">
                    <a16:creationId xmlns:a16="http://schemas.microsoft.com/office/drawing/2014/main" id="{3E02C15C-BDCF-4C90-AB98-E636B9E4CA30}"/>
                  </a:ext>
                </a:extLst>
              </p:cNvPr>
              <p:cNvSpPr/>
              <p:nvPr/>
            </p:nvSpPr>
            <p:spPr>
              <a:xfrm>
                <a:off x="1768284" y="799165"/>
                <a:ext cx="2512194" cy="818147"/>
              </a:xfrm>
              <a:prstGeom prst="roundRect">
                <a:avLst/>
              </a:prstGeom>
              <a:solidFill>
                <a:srgbClr val="464B69"/>
              </a:solidFill>
              <a:ln w="25400" cap="flat" cmpd="sng" algn="ctr">
                <a:solidFill>
                  <a:srgbClr val="464B6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TPC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5A0DB263-BA77-4FB6-BF56-77D9B84AB609}"/>
                  </a:ext>
                </a:extLst>
              </p:cNvPr>
              <p:cNvSpPr/>
              <p:nvPr/>
            </p:nvSpPr>
            <p:spPr>
              <a:xfrm>
                <a:off x="3298701" y="1864360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Algebraic cost model</a:t>
                </a: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45" name="Connecteur en angle 50">
                <a:extLst>
                  <a:ext uri="{FF2B5EF4-FFF2-40B4-BE49-F238E27FC236}">
                    <a16:creationId xmlns:a16="http://schemas.microsoft.com/office/drawing/2014/main" id="{8A3E2555-664E-4898-B1BC-71C55B866C46}"/>
                  </a:ext>
                </a:extLst>
              </p:cNvPr>
              <p:cNvCxnSpPr>
                <a:stCxn id="43" idx="2"/>
                <a:endCxn id="44" idx="1"/>
              </p:cNvCxnSpPr>
              <p:nvPr/>
            </p:nvCxnSpPr>
            <p:spPr>
              <a:xfrm rot="16200000" flipH="1">
                <a:off x="2973047" y="1668646"/>
                <a:ext cx="376989" cy="274320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45BF3A11-E5BF-4529-9C99-5C62B6609C65}"/>
                </a:ext>
              </a:extLst>
            </p:cNvPr>
            <p:cNvGrpSpPr/>
            <p:nvPr/>
          </p:nvGrpSpPr>
          <p:grpSpPr>
            <a:xfrm>
              <a:off x="739912" y="2302285"/>
              <a:ext cx="3498959" cy="276999"/>
              <a:chOff x="739912" y="2571146"/>
              <a:chExt cx="3498959" cy="276999"/>
            </a:xfrm>
          </p:grpSpPr>
          <p:cxnSp>
            <p:nvCxnSpPr>
              <p:cNvPr id="41" name="Connecteur droit avec flèche 40">
                <a:extLst>
                  <a:ext uri="{FF2B5EF4-FFF2-40B4-BE49-F238E27FC236}">
                    <a16:creationId xmlns:a16="http://schemas.microsoft.com/office/drawing/2014/main" id="{1577858C-CD41-4E12-96C0-9B1D98F3B77E}"/>
                  </a:ext>
                </a:extLst>
              </p:cNvPr>
              <p:cNvCxnSpPr/>
              <p:nvPr/>
            </p:nvCxnSpPr>
            <p:spPr>
              <a:xfrm>
                <a:off x="3126174" y="2694257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ZoneTexte 41">
                    <a:extLst>
                      <a:ext uri="{FF2B5EF4-FFF2-40B4-BE49-F238E27FC236}">
                        <a16:creationId xmlns:a16="http://schemas.microsoft.com/office/drawing/2014/main" id="{91DFA8DC-5335-45EE-9935-FDBA4DE85E05}"/>
                      </a:ext>
                    </a:extLst>
                  </p:cNvPr>
                  <p:cNvSpPr txBox="1"/>
                  <p:nvPr/>
                </p:nvSpPr>
                <p:spPr>
                  <a:xfrm>
                    <a:off x="739912" y="2571146"/>
                    <a:ext cx="2289475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77B91"/>
                        </a:solidFill>
                        <a:effectLst/>
                        <a:uLnTx/>
                        <a:uFillTx/>
                        <a:latin typeface="Arial"/>
                      </a:rPr>
                      <a:t>Resource allocation </a:t>
                    </a:r>
                    <a14:m>
                      <m:oMath xmlns:m="http://schemas.openxmlformats.org/officeDocument/2006/math">
                        <m:r>
                          <a:rPr lang="it-IT" b="1" i="1" dirty="0" smtClean="0">
                            <a:solidFill>
                              <a:srgbClr val="777B9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oMath>
                    </a14:m>
                    <a:endParaRPr kumimoji="0" lang="fr-F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77B91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42" name="ZoneTexte 41">
                    <a:extLst>
                      <a:ext uri="{FF2B5EF4-FFF2-40B4-BE49-F238E27FC236}">
                        <a16:creationId xmlns:a16="http://schemas.microsoft.com/office/drawing/2014/main" id="{91DFA8DC-5335-45EE-9935-FDBA4DE85E0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9912" y="2571146"/>
                    <a:ext cx="2289475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t="-13043" r="-3989" b="-41304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F5E26CC1-D5C6-450C-880E-AB3A547FC2E8}"/>
                </a:ext>
              </a:extLst>
            </p:cNvPr>
            <p:cNvGrpSpPr/>
            <p:nvPr/>
          </p:nvGrpSpPr>
          <p:grpSpPr>
            <a:xfrm>
              <a:off x="6828945" y="2267032"/>
              <a:ext cx="4012180" cy="276999"/>
              <a:chOff x="8220738" y="2295116"/>
              <a:chExt cx="4012180" cy="276999"/>
            </a:xfrm>
          </p:grpSpPr>
          <p:cxnSp>
            <p:nvCxnSpPr>
              <p:cNvPr id="39" name="Connecteur droit avec flèche 38">
                <a:extLst>
                  <a:ext uri="{FF2B5EF4-FFF2-40B4-BE49-F238E27FC236}">
                    <a16:creationId xmlns:a16="http://schemas.microsoft.com/office/drawing/2014/main" id="{ED8E09D7-6EDD-4463-ACB2-EA76A9E4CB0A}"/>
                  </a:ext>
                </a:extLst>
              </p:cNvPr>
              <p:cNvCxnSpPr/>
              <p:nvPr/>
            </p:nvCxnSpPr>
            <p:spPr>
              <a:xfrm>
                <a:off x="8220738" y="2418227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1FCD7F87-DB30-4A8B-B663-9FFB88893A45}"/>
                      </a:ext>
                    </a:extLst>
                  </p:cNvPr>
                  <p:cNvSpPr txBox="1"/>
                  <p:nvPr/>
                </p:nvSpPr>
                <p:spPr>
                  <a:xfrm>
                    <a:off x="9385886" y="2295116"/>
                    <a:ext cx="284703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16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77B91"/>
                        </a:solidFill>
                        <a:effectLst/>
                        <a:uLnTx/>
                        <a:uFillTx/>
                        <a:latin typeface="Arial"/>
                      </a:rPr>
                      <a:t>Total production cost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it-IT" i="1" dirty="0" smtClean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 dirty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it-IT" i="1" dirty="0">
                                <a:solidFill>
                                  <a:srgbClr val="777B91"/>
                                </a:solidFill>
                                <a:latin typeface="Cambria Math" panose="02040503050406030204" pitchFamily="18" charset="0"/>
                              </a:rPr>
                              <m:t>𝑇𝑂𝑇</m:t>
                            </m:r>
                          </m:sub>
                        </m:sSub>
                        <m:r>
                          <a:rPr lang="it-IT" i="1" dirty="0">
                            <a:solidFill>
                              <a:srgbClr val="777B9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a14:m>
                    <a:endParaRPr kumimoji="0" lang="fr-FR" sz="16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77B91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40" name="ZoneTexte 39">
                    <a:extLst>
                      <a:ext uri="{FF2B5EF4-FFF2-40B4-BE49-F238E27FC236}">
                        <a16:creationId xmlns:a16="http://schemas.microsoft.com/office/drawing/2014/main" id="{1FCD7F87-DB30-4A8B-B663-9FFB88893A4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85886" y="2295116"/>
                    <a:ext cx="2847032" cy="276999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4274" t="-13043" b="-41304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215001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algn="just"/>
            <a:r>
              <a:rPr lang="en-GB" b="1" dirty="0"/>
              <a:t>Main Features: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3252"/>
                </a:solidFill>
              </a:rPr>
              <a:t>Automation of MDO processes based on MDO formulations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3252"/>
                </a:solidFill>
              </a:rPr>
              <a:t>Features: coupling, optimization, design of experiments, visualization, surrogate modeling, machine learning, uncertainty quantification, ...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3252"/>
                </a:solidFill>
              </a:rPr>
              <a:t>Easy to embed in simulation platforms or to use as a standalone software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3252"/>
                </a:solidFill>
              </a:rPr>
              <a:t>Can use tools in Python, </a:t>
            </a:r>
            <a:r>
              <a:rPr lang="en-US" sz="1800" dirty="0" err="1">
                <a:solidFill>
                  <a:srgbClr val="003252"/>
                </a:solidFill>
              </a:rPr>
              <a:t>Matlab</a:t>
            </a:r>
            <a:r>
              <a:rPr lang="en-US" sz="1800" dirty="0">
                <a:solidFill>
                  <a:srgbClr val="003252"/>
                </a:solidFill>
              </a:rPr>
              <a:t>, Excel, </a:t>
            </a:r>
            <a:r>
              <a:rPr lang="en-US" sz="1800" dirty="0" err="1">
                <a:solidFill>
                  <a:srgbClr val="003252"/>
                </a:solidFill>
              </a:rPr>
              <a:t>Scilab</a:t>
            </a:r>
            <a:r>
              <a:rPr lang="en-US" sz="1800" dirty="0">
                <a:solidFill>
                  <a:srgbClr val="003252"/>
                </a:solidFill>
              </a:rPr>
              <a:t>, executables, ...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3252"/>
                </a:solidFill>
              </a:rPr>
              <a:t>Built on NumPy, SciPy and Matplotlib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3252"/>
                </a:solidFill>
              </a:rPr>
              <a:t>Open source (GNU LGPL v3.0), commercially usable - see licenses</a:t>
            </a:r>
          </a:p>
          <a:p>
            <a:pPr algn="just"/>
            <a:r>
              <a:rPr lang="en-GB" b="1" dirty="0"/>
              <a:t>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GB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01. </a:t>
            </a:r>
            <a:r>
              <a:rPr lang="en-US" dirty="0"/>
              <a:t>GEMSEO: Definition</a:t>
            </a:r>
            <a:br>
              <a:rPr lang="en-US" dirty="0"/>
            </a:br>
            <a:endParaRPr lang="en-GB" dirty="0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5FC67D78-1C63-4EA7-A7E0-83D56A29C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18" y="5233504"/>
            <a:ext cx="2608330" cy="144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530ACA92-0603-4A54-8AA8-7DEB338C3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5954681"/>
            <a:ext cx="2115540" cy="50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37115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2BBA598-E740-409D-9FC2-0046E8E2CEA6}"/>
              </a:ext>
            </a:extLst>
          </p:cNvPr>
          <p:cNvSpPr/>
          <p:nvPr/>
        </p:nvSpPr>
        <p:spPr>
          <a:xfrm>
            <a:off x="227349" y="1496426"/>
            <a:ext cx="5431771" cy="5028918"/>
          </a:xfrm>
          <a:prstGeom prst="roundRect">
            <a:avLst>
              <a:gd name="adj" fmla="val 5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code structure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59529BA-E33F-46E2-9F03-8E13003B834A}"/>
              </a:ext>
            </a:extLst>
          </p:cNvPr>
          <p:cNvGrpSpPr/>
          <p:nvPr/>
        </p:nvGrpSpPr>
        <p:grpSpPr>
          <a:xfrm>
            <a:off x="479376" y="1628800"/>
            <a:ext cx="5220578" cy="648072"/>
            <a:chOff x="479376" y="1628800"/>
            <a:chExt cx="5220578" cy="6480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FF41776-1421-4BC0-85EA-A5DE5CBD3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A47B4D8-F324-4360-A6EA-B09F7DEC9AED}"/>
                </a:ext>
              </a:extLst>
            </p:cNvPr>
            <p:cNvSpPr txBox="1"/>
            <p:nvPr/>
          </p:nvSpPr>
          <p:spPr>
            <a:xfrm>
              <a:off x="1199455" y="1772816"/>
              <a:ext cx="450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TestCase_2_Resource_Allocation</a:t>
              </a:r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333E16B-9A46-4614-932C-3095C9FCE7DB}"/>
              </a:ext>
            </a:extLst>
          </p:cNvPr>
          <p:cNvGrpSpPr/>
          <p:nvPr/>
        </p:nvGrpSpPr>
        <p:grpSpPr>
          <a:xfrm>
            <a:off x="1488607" y="2476736"/>
            <a:ext cx="2159121" cy="648072"/>
            <a:chOff x="479376" y="1628800"/>
            <a:chExt cx="2159121" cy="648072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21F24B4-BAC7-496E-A9CB-CD700F694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4837EAF-896D-4D6B-95CE-6332B4A76331}"/>
                </a:ext>
              </a:extLst>
            </p:cNvPr>
            <p:cNvSpPr txBox="1"/>
            <p:nvPr/>
          </p:nvSpPr>
          <p:spPr>
            <a:xfrm>
              <a:off x="1199456" y="1772816"/>
              <a:ext cx="143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disciplines</a:t>
              </a:r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3B9C408-88AF-41D2-B7DC-B22B4F5F7DE7}"/>
              </a:ext>
            </a:extLst>
          </p:cNvPr>
          <p:cNvGrpSpPr/>
          <p:nvPr/>
        </p:nvGrpSpPr>
        <p:grpSpPr>
          <a:xfrm>
            <a:off x="1492159" y="4653136"/>
            <a:ext cx="1651513" cy="648072"/>
            <a:chOff x="479376" y="1628800"/>
            <a:chExt cx="1651513" cy="648072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8E41DEC-37E2-4C52-9CA1-7622AB5F5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D9804B6-07D6-4255-9292-671396AE55D0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global</a:t>
              </a:r>
              <a:endParaRPr lang="fr-FR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CA75F5E-685F-4DEB-BB78-421710D83973}"/>
              </a:ext>
            </a:extLst>
          </p:cNvPr>
          <p:cNvGrpSpPr/>
          <p:nvPr/>
        </p:nvGrpSpPr>
        <p:grpSpPr>
          <a:xfrm>
            <a:off x="1488607" y="5445224"/>
            <a:ext cx="1439041" cy="648072"/>
            <a:chOff x="479376" y="1628800"/>
            <a:chExt cx="1439041" cy="64807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E58FA0C4-6D08-476A-822E-2CEBE3B77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F84B07F-2DF4-422F-9B2C-7B2347AF2D72}"/>
                </a:ext>
              </a:extLst>
            </p:cNvPr>
            <p:cNvSpPr txBox="1"/>
            <p:nvPr/>
          </p:nvSpPr>
          <p:spPr>
            <a:xfrm>
              <a:off x="1199456" y="1772816"/>
              <a:ext cx="718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runs</a:t>
              </a:r>
              <a:endParaRPr lang="fr-FR" dirty="0"/>
            </a:p>
          </p:txBody>
        </p:sp>
      </p:grp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FD8158C6-59B3-4667-AACC-A015E3522633}"/>
              </a:ext>
            </a:extLst>
          </p:cNvPr>
          <p:cNvCxnSpPr>
            <a:cxnSpLocks/>
            <a:stCxn id="1028" idx="2"/>
            <a:endCxn id="11" idx="1"/>
          </p:cNvCxnSpPr>
          <p:nvPr/>
        </p:nvCxnSpPr>
        <p:spPr>
          <a:xfrm rot="16200000" flipH="1">
            <a:off x="884059" y="2196224"/>
            <a:ext cx="523900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E9643B09-EBD0-4907-BFFE-8AE32937FD63}"/>
              </a:ext>
            </a:extLst>
          </p:cNvPr>
          <p:cNvCxnSpPr>
            <a:cxnSpLocks/>
            <a:stCxn id="1028" idx="2"/>
            <a:endCxn id="14" idx="1"/>
          </p:cNvCxnSpPr>
          <p:nvPr/>
        </p:nvCxnSpPr>
        <p:spPr>
          <a:xfrm rot="16200000" flipH="1">
            <a:off x="-202365" y="3282648"/>
            <a:ext cx="2700300" cy="688747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0CE335CA-9556-49D6-B8F7-F1F68E0E31F0}"/>
              </a:ext>
            </a:extLst>
          </p:cNvPr>
          <p:cNvCxnSpPr>
            <a:cxnSpLocks/>
            <a:stCxn id="1028" idx="2"/>
            <a:endCxn id="17" idx="1"/>
          </p:cNvCxnSpPr>
          <p:nvPr/>
        </p:nvCxnSpPr>
        <p:spPr>
          <a:xfrm rot="16200000" flipH="1">
            <a:off x="-600185" y="3680468"/>
            <a:ext cx="3492388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BF4A39E-6B84-48AB-925C-095E7E987211}"/>
              </a:ext>
            </a:extLst>
          </p:cNvPr>
          <p:cNvGrpSpPr/>
          <p:nvPr/>
        </p:nvGrpSpPr>
        <p:grpSpPr>
          <a:xfrm>
            <a:off x="2317915" y="3202876"/>
            <a:ext cx="1651513" cy="648072"/>
            <a:chOff x="479376" y="1628800"/>
            <a:chExt cx="1651513" cy="648072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6EF54798-8E2C-480F-817F-9E14EEC4B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5D7E0C3-B68F-408C-B70B-4FB0C9DEC0DD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TDP</a:t>
              </a:r>
              <a:endParaRPr lang="fr-FR" dirty="0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AAADB14-BF85-45D0-BD8A-21C57D34B4B4}"/>
              </a:ext>
            </a:extLst>
          </p:cNvPr>
          <p:cNvGrpSpPr/>
          <p:nvPr/>
        </p:nvGrpSpPr>
        <p:grpSpPr>
          <a:xfrm>
            <a:off x="2317915" y="3848598"/>
            <a:ext cx="1651513" cy="648072"/>
            <a:chOff x="479376" y="1628800"/>
            <a:chExt cx="1651513" cy="648072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87F116B5-A9E7-48C1-AD26-9AC5D788A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D644407-713F-4A11-A9BE-B99CEBFBB437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TPC</a:t>
              </a:r>
              <a:endParaRPr lang="fr-FR" dirty="0"/>
            </a:p>
          </p:txBody>
        </p:sp>
      </p:grp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8990672E-910B-464A-AA04-34D47A809628}"/>
              </a:ext>
            </a:extLst>
          </p:cNvPr>
          <p:cNvCxnSpPr>
            <a:cxnSpLocks/>
            <a:stCxn id="11" idx="2"/>
            <a:endCxn id="29" idx="1"/>
          </p:cNvCxnSpPr>
          <p:nvPr/>
        </p:nvCxnSpPr>
        <p:spPr>
          <a:xfrm rot="16200000" flipH="1">
            <a:off x="1864227" y="3073224"/>
            <a:ext cx="402104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62885A2C-4AC3-49C3-8751-CCE934CB1EAA}"/>
              </a:ext>
            </a:extLst>
          </p:cNvPr>
          <p:cNvCxnSpPr>
            <a:cxnSpLocks/>
            <a:stCxn id="11" idx="2"/>
            <a:endCxn id="32" idx="1"/>
          </p:cNvCxnSpPr>
          <p:nvPr/>
        </p:nvCxnSpPr>
        <p:spPr>
          <a:xfrm rot="16200000" flipH="1">
            <a:off x="1541366" y="3396085"/>
            <a:ext cx="1047826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6E6572A5-5DEE-44DC-BEB8-B5674050C3F8}"/>
              </a:ext>
            </a:extLst>
          </p:cNvPr>
          <p:cNvCxnSpPr>
            <a:cxnSpLocks/>
          </p:cNvCxnSpPr>
          <p:nvPr/>
        </p:nvCxnSpPr>
        <p:spPr>
          <a:xfrm>
            <a:off x="3650828" y="4976302"/>
            <a:ext cx="3250828" cy="0"/>
          </a:xfrm>
          <a:prstGeom prst="straightConnector1">
            <a:avLst/>
          </a:prstGeom>
          <a:ln w="1905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A1621EF-4A07-4070-871F-3FCC1EB4F13A}"/>
              </a:ext>
            </a:extLst>
          </p:cNvPr>
          <p:cNvSpPr txBox="1"/>
          <p:nvPr/>
        </p:nvSpPr>
        <p:spPr>
          <a:xfrm>
            <a:off x="7018382" y="4654877"/>
            <a:ext cx="514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/>
              <a:t>Contains common scripts and data used across the code (i.e. </a:t>
            </a:r>
            <a:r>
              <a:rPr lang="it-IT" dirty="0"/>
              <a:t>post-processor)</a:t>
            </a:r>
            <a:endParaRPr lang="fr-FR" dirty="0"/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7446A444-4B6A-43B3-B688-CC84A9D158A4}"/>
              </a:ext>
            </a:extLst>
          </p:cNvPr>
          <p:cNvCxnSpPr>
            <a:cxnSpLocks/>
          </p:cNvCxnSpPr>
          <p:nvPr/>
        </p:nvCxnSpPr>
        <p:spPr>
          <a:xfrm>
            <a:off x="3650828" y="5755467"/>
            <a:ext cx="3250828" cy="0"/>
          </a:xfrm>
          <a:prstGeom prst="straightConnector1">
            <a:avLst/>
          </a:prstGeom>
          <a:ln w="1905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BFA4BA8-B339-4330-81CB-619FF25857A5}"/>
              </a:ext>
            </a:extLst>
          </p:cNvPr>
          <p:cNvSpPr txBox="1"/>
          <p:nvPr/>
        </p:nvSpPr>
        <p:spPr>
          <a:xfrm>
            <a:off x="7018382" y="5432301"/>
            <a:ext cx="514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Contains scenario scritps for GEMSEO to run optimization</a:t>
            </a:r>
            <a:endParaRPr lang="fr-FR" dirty="0"/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E8B58C17-749E-4D02-A0EE-E1669A708F1D}"/>
              </a:ext>
            </a:extLst>
          </p:cNvPr>
          <p:cNvCxnSpPr>
            <a:cxnSpLocks/>
          </p:cNvCxnSpPr>
          <p:nvPr/>
        </p:nvCxnSpPr>
        <p:spPr>
          <a:xfrm>
            <a:off x="3650828" y="2814321"/>
            <a:ext cx="3250828" cy="0"/>
          </a:xfrm>
          <a:prstGeom prst="straightConnector1">
            <a:avLst/>
          </a:prstGeom>
          <a:ln w="1905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E1779DD7-D84F-4F7B-B581-14DF1A50AA37}"/>
              </a:ext>
            </a:extLst>
          </p:cNvPr>
          <p:cNvSpPr txBox="1"/>
          <p:nvPr/>
        </p:nvSpPr>
        <p:spPr>
          <a:xfrm>
            <a:off x="7018382" y="2492896"/>
            <a:ext cx="514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Contains discipline wrappers for GEMSEO and the associated functions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144667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2BBA598-E740-409D-9FC2-0046E8E2CEA6}"/>
              </a:ext>
            </a:extLst>
          </p:cNvPr>
          <p:cNvSpPr/>
          <p:nvPr/>
        </p:nvSpPr>
        <p:spPr>
          <a:xfrm>
            <a:off x="227349" y="1496426"/>
            <a:ext cx="5431771" cy="5028918"/>
          </a:xfrm>
          <a:prstGeom prst="roundRect">
            <a:avLst>
              <a:gd name="adj" fmla="val 5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code structure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59529BA-E33F-46E2-9F03-8E13003B834A}"/>
              </a:ext>
            </a:extLst>
          </p:cNvPr>
          <p:cNvGrpSpPr/>
          <p:nvPr/>
        </p:nvGrpSpPr>
        <p:grpSpPr>
          <a:xfrm>
            <a:off x="479376" y="1628800"/>
            <a:ext cx="5220578" cy="648072"/>
            <a:chOff x="479376" y="1628800"/>
            <a:chExt cx="5220578" cy="6480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FF41776-1421-4BC0-85EA-A5DE5CBD3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A47B4D8-F324-4360-A6EA-B09F7DEC9AED}"/>
                </a:ext>
              </a:extLst>
            </p:cNvPr>
            <p:cNvSpPr txBox="1"/>
            <p:nvPr/>
          </p:nvSpPr>
          <p:spPr>
            <a:xfrm>
              <a:off x="1199455" y="1772816"/>
              <a:ext cx="450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TestCase_2_Resource_Allocation</a:t>
              </a:r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333E16B-9A46-4614-932C-3095C9FCE7DB}"/>
              </a:ext>
            </a:extLst>
          </p:cNvPr>
          <p:cNvGrpSpPr/>
          <p:nvPr/>
        </p:nvGrpSpPr>
        <p:grpSpPr>
          <a:xfrm>
            <a:off x="1488607" y="2476736"/>
            <a:ext cx="2159121" cy="648072"/>
            <a:chOff x="479376" y="1628800"/>
            <a:chExt cx="2159121" cy="648072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21F24B4-BAC7-496E-A9CB-CD700F694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4837EAF-896D-4D6B-95CE-6332B4A76331}"/>
                </a:ext>
              </a:extLst>
            </p:cNvPr>
            <p:cNvSpPr txBox="1"/>
            <p:nvPr/>
          </p:nvSpPr>
          <p:spPr>
            <a:xfrm>
              <a:off x="1199456" y="1772816"/>
              <a:ext cx="143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disciplines</a:t>
              </a:r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3B9C408-88AF-41D2-B7DC-B22B4F5F7DE7}"/>
              </a:ext>
            </a:extLst>
          </p:cNvPr>
          <p:cNvGrpSpPr/>
          <p:nvPr/>
        </p:nvGrpSpPr>
        <p:grpSpPr>
          <a:xfrm>
            <a:off x="1492159" y="4653136"/>
            <a:ext cx="1651513" cy="648072"/>
            <a:chOff x="479376" y="1628800"/>
            <a:chExt cx="1651513" cy="648072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8E41DEC-37E2-4C52-9CA1-7622AB5F5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D9804B6-07D6-4255-9292-671396AE55D0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global</a:t>
              </a:r>
              <a:endParaRPr lang="fr-FR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CA75F5E-685F-4DEB-BB78-421710D83973}"/>
              </a:ext>
            </a:extLst>
          </p:cNvPr>
          <p:cNvGrpSpPr/>
          <p:nvPr/>
        </p:nvGrpSpPr>
        <p:grpSpPr>
          <a:xfrm>
            <a:off x="1488607" y="5445224"/>
            <a:ext cx="1439041" cy="648072"/>
            <a:chOff x="479376" y="1628800"/>
            <a:chExt cx="1439041" cy="64807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E58FA0C4-6D08-476A-822E-2CEBE3B77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F84B07F-2DF4-422F-9B2C-7B2347AF2D72}"/>
                </a:ext>
              </a:extLst>
            </p:cNvPr>
            <p:cNvSpPr txBox="1"/>
            <p:nvPr/>
          </p:nvSpPr>
          <p:spPr>
            <a:xfrm>
              <a:off x="1199456" y="1772816"/>
              <a:ext cx="718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runs</a:t>
              </a:r>
              <a:endParaRPr lang="fr-FR" dirty="0"/>
            </a:p>
          </p:txBody>
        </p:sp>
      </p:grp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FD8158C6-59B3-4667-AACC-A015E3522633}"/>
              </a:ext>
            </a:extLst>
          </p:cNvPr>
          <p:cNvCxnSpPr>
            <a:cxnSpLocks/>
            <a:stCxn id="1028" idx="2"/>
            <a:endCxn id="11" idx="1"/>
          </p:cNvCxnSpPr>
          <p:nvPr/>
        </p:nvCxnSpPr>
        <p:spPr>
          <a:xfrm rot="16200000" flipH="1">
            <a:off x="884059" y="2196224"/>
            <a:ext cx="523900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E9643B09-EBD0-4907-BFFE-8AE32937FD63}"/>
              </a:ext>
            </a:extLst>
          </p:cNvPr>
          <p:cNvCxnSpPr>
            <a:cxnSpLocks/>
            <a:stCxn id="1028" idx="2"/>
            <a:endCxn id="14" idx="1"/>
          </p:cNvCxnSpPr>
          <p:nvPr/>
        </p:nvCxnSpPr>
        <p:spPr>
          <a:xfrm rot="16200000" flipH="1">
            <a:off x="-202365" y="3282648"/>
            <a:ext cx="2700300" cy="688747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0CE335CA-9556-49D6-B8F7-F1F68E0E31F0}"/>
              </a:ext>
            </a:extLst>
          </p:cNvPr>
          <p:cNvCxnSpPr>
            <a:cxnSpLocks/>
            <a:stCxn id="1028" idx="2"/>
            <a:endCxn id="17" idx="1"/>
          </p:cNvCxnSpPr>
          <p:nvPr/>
        </p:nvCxnSpPr>
        <p:spPr>
          <a:xfrm rot="16200000" flipH="1">
            <a:off x="-600185" y="3680468"/>
            <a:ext cx="3492388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BF4A39E-6B84-48AB-925C-095E7E987211}"/>
              </a:ext>
            </a:extLst>
          </p:cNvPr>
          <p:cNvGrpSpPr/>
          <p:nvPr/>
        </p:nvGrpSpPr>
        <p:grpSpPr>
          <a:xfrm>
            <a:off x="2317915" y="3202876"/>
            <a:ext cx="1651513" cy="648072"/>
            <a:chOff x="479376" y="1628800"/>
            <a:chExt cx="1651513" cy="648072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6EF54798-8E2C-480F-817F-9E14EEC4B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5D7E0C3-B68F-408C-B70B-4FB0C9DEC0DD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TDP</a:t>
              </a:r>
              <a:endParaRPr lang="fr-FR" dirty="0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AAADB14-BF85-45D0-BD8A-21C57D34B4B4}"/>
              </a:ext>
            </a:extLst>
          </p:cNvPr>
          <p:cNvGrpSpPr/>
          <p:nvPr/>
        </p:nvGrpSpPr>
        <p:grpSpPr>
          <a:xfrm>
            <a:off x="2317915" y="3848598"/>
            <a:ext cx="1651513" cy="648072"/>
            <a:chOff x="479376" y="1628800"/>
            <a:chExt cx="1651513" cy="648072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87F116B5-A9E7-48C1-AD26-9AC5D788A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D644407-713F-4A11-A9BE-B99CEBFBB437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TPC</a:t>
              </a:r>
              <a:endParaRPr lang="fr-FR" dirty="0"/>
            </a:p>
          </p:txBody>
        </p:sp>
      </p:grp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8990672E-910B-464A-AA04-34D47A809628}"/>
              </a:ext>
            </a:extLst>
          </p:cNvPr>
          <p:cNvCxnSpPr>
            <a:cxnSpLocks/>
            <a:stCxn id="11" idx="2"/>
            <a:endCxn id="29" idx="1"/>
          </p:cNvCxnSpPr>
          <p:nvPr/>
        </p:nvCxnSpPr>
        <p:spPr>
          <a:xfrm rot="16200000" flipH="1">
            <a:off x="1864227" y="3073224"/>
            <a:ext cx="402104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62885A2C-4AC3-49C3-8751-CCE934CB1EAA}"/>
              </a:ext>
            </a:extLst>
          </p:cNvPr>
          <p:cNvCxnSpPr>
            <a:cxnSpLocks/>
            <a:stCxn id="11" idx="2"/>
            <a:endCxn id="32" idx="1"/>
          </p:cNvCxnSpPr>
          <p:nvPr/>
        </p:nvCxnSpPr>
        <p:spPr>
          <a:xfrm rot="16200000" flipH="1">
            <a:off x="1541366" y="3396085"/>
            <a:ext cx="1047826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6E12F73-24D0-4CF7-888A-B90FEBA7F9F2}"/>
              </a:ext>
            </a:extLst>
          </p:cNvPr>
          <p:cNvGrpSpPr/>
          <p:nvPr/>
        </p:nvGrpSpPr>
        <p:grpSpPr>
          <a:xfrm>
            <a:off x="6123260" y="2704131"/>
            <a:ext cx="3609848" cy="646332"/>
            <a:chOff x="6584384" y="2377495"/>
            <a:chExt cx="3609848" cy="646332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567DD946-DEE2-4E56-818C-46C55E34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5" b="100000" l="58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4384" y="2377495"/>
              <a:ext cx="524471" cy="646332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F15CBFC-6DE2-41AB-A71A-690E791CD1EB}"/>
                </a:ext>
              </a:extLst>
            </p:cNvPr>
            <p:cNvSpPr txBox="1"/>
            <p:nvPr/>
          </p:nvSpPr>
          <p:spPr>
            <a:xfrm>
              <a:off x="7096155" y="2475321"/>
              <a:ext cx="3098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d_total_production.py</a:t>
              </a:r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D2FB235-B128-4412-A6C3-47751F2767D0}"/>
              </a:ext>
            </a:extLst>
          </p:cNvPr>
          <p:cNvGrpSpPr/>
          <p:nvPr/>
        </p:nvGrpSpPr>
        <p:grpSpPr>
          <a:xfrm>
            <a:off x="6123260" y="3718772"/>
            <a:ext cx="3609848" cy="646332"/>
            <a:chOff x="6584384" y="2377495"/>
            <a:chExt cx="3609848" cy="646332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75C3A519-58F8-4D67-9C1E-0A02DC9AC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5" b="100000" l="58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4384" y="2377495"/>
              <a:ext cx="524471" cy="646332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AF9D72AA-7798-41C1-B263-DB55C7D1540B}"/>
                </a:ext>
              </a:extLst>
            </p:cNvPr>
            <p:cNvSpPr txBox="1"/>
            <p:nvPr/>
          </p:nvSpPr>
          <p:spPr>
            <a:xfrm>
              <a:off x="7096155" y="2475321"/>
              <a:ext cx="3098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f_total_production.py</a:t>
              </a:r>
              <a:endParaRPr lang="fr-FR" dirty="0"/>
            </a:p>
          </p:txBody>
        </p:sp>
      </p:grp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BA4E2D5E-13D9-4BD1-ACE4-E20B4E782B17}"/>
              </a:ext>
            </a:extLst>
          </p:cNvPr>
          <p:cNvCxnSpPr>
            <a:endCxn id="36" idx="1"/>
          </p:cNvCxnSpPr>
          <p:nvPr/>
        </p:nvCxnSpPr>
        <p:spPr>
          <a:xfrm flipV="1">
            <a:off x="3863752" y="3027297"/>
            <a:ext cx="2259508" cy="552085"/>
          </a:xfrm>
          <a:prstGeom prst="bentConnector3">
            <a:avLst/>
          </a:prstGeom>
          <a:ln w="3810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A7B0D305-C07A-4FC6-B602-F9ABBC18825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863752" y="3579382"/>
            <a:ext cx="2259508" cy="462556"/>
          </a:xfrm>
          <a:prstGeom prst="bentConnector3">
            <a:avLst/>
          </a:prstGeom>
          <a:ln w="3810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D7E20E2-947C-44D0-9798-3BE46B76E0AD}"/>
              </a:ext>
            </a:extLst>
          </p:cNvPr>
          <p:cNvSpPr txBox="1"/>
          <p:nvPr/>
        </p:nvSpPr>
        <p:spPr>
          <a:xfrm>
            <a:off x="9494882" y="2813377"/>
            <a:ext cx="246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F999C"/>
                </a:solidFill>
              </a:rPr>
              <a:t>Discipline wrapper</a:t>
            </a:r>
            <a:endParaRPr lang="fr-FR" dirty="0">
              <a:solidFill>
                <a:srgbClr val="0F999C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5DD978A-0CB8-47BC-A256-122EA076E667}"/>
              </a:ext>
            </a:extLst>
          </p:cNvPr>
          <p:cNvSpPr txBox="1"/>
          <p:nvPr/>
        </p:nvSpPr>
        <p:spPr>
          <a:xfrm>
            <a:off x="9494881" y="3851756"/>
            <a:ext cx="246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F999C"/>
                </a:solidFill>
              </a:rPr>
              <a:t>Discipline functions</a:t>
            </a:r>
            <a:endParaRPr lang="fr-FR" dirty="0">
              <a:solidFill>
                <a:srgbClr val="0F99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7402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2BBA598-E740-409D-9FC2-0046E8E2CEA6}"/>
              </a:ext>
            </a:extLst>
          </p:cNvPr>
          <p:cNvSpPr/>
          <p:nvPr/>
        </p:nvSpPr>
        <p:spPr>
          <a:xfrm>
            <a:off x="227349" y="1496426"/>
            <a:ext cx="5431771" cy="5028918"/>
          </a:xfrm>
          <a:prstGeom prst="roundRect">
            <a:avLst>
              <a:gd name="adj" fmla="val 5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code structure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59529BA-E33F-46E2-9F03-8E13003B834A}"/>
              </a:ext>
            </a:extLst>
          </p:cNvPr>
          <p:cNvGrpSpPr/>
          <p:nvPr/>
        </p:nvGrpSpPr>
        <p:grpSpPr>
          <a:xfrm>
            <a:off x="479376" y="1628800"/>
            <a:ext cx="5220578" cy="648072"/>
            <a:chOff x="479376" y="1628800"/>
            <a:chExt cx="5220578" cy="6480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FF41776-1421-4BC0-85EA-A5DE5CBD3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A47B4D8-F324-4360-A6EA-B09F7DEC9AED}"/>
                </a:ext>
              </a:extLst>
            </p:cNvPr>
            <p:cNvSpPr txBox="1"/>
            <p:nvPr/>
          </p:nvSpPr>
          <p:spPr>
            <a:xfrm>
              <a:off x="1199455" y="1772816"/>
              <a:ext cx="450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TestCase_2_Resource_Allocation</a:t>
              </a:r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333E16B-9A46-4614-932C-3095C9FCE7DB}"/>
              </a:ext>
            </a:extLst>
          </p:cNvPr>
          <p:cNvGrpSpPr/>
          <p:nvPr/>
        </p:nvGrpSpPr>
        <p:grpSpPr>
          <a:xfrm>
            <a:off x="1488607" y="2476736"/>
            <a:ext cx="2159121" cy="648072"/>
            <a:chOff x="479376" y="1628800"/>
            <a:chExt cx="2159121" cy="648072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21F24B4-BAC7-496E-A9CB-CD700F694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4837EAF-896D-4D6B-95CE-6332B4A76331}"/>
                </a:ext>
              </a:extLst>
            </p:cNvPr>
            <p:cNvSpPr txBox="1"/>
            <p:nvPr/>
          </p:nvSpPr>
          <p:spPr>
            <a:xfrm>
              <a:off x="1199456" y="1772816"/>
              <a:ext cx="143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disciplines</a:t>
              </a:r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3B9C408-88AF-41D2-B7DC-B22B4F5F7DE7}"/>
              </a:ext>
            </a:extLst>
          </p:cNvPr>
          <p:cNvGrpSpPr/>
          <p:nvPr/>
        </p:nvGrpSpPr>
        <p:grpSpPr>
          <a:xfrm>
            <a:off x="1492159" y="4653136"/>
            <a:ext cx="1651513" cy="648072"/>
            <a:chOff x="479376" y="1628800"/>
            <a:chExt cx="1651513" cy="648072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8E41DEC-37E2-4C52-9CA1-7622AB5F5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D9804B6-07D6-4255-9292-671396AE55D0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global</a:t>
              </a:r>
              <a:endParaRPr lang="fr-FR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CA75F5E-685F-4DEB-BB78-421710D83973}"/>
              </a:ext>
            </a:extLst>
          </p:cNvPr>
          <p:cNvGrpSpPr/>
          <p:nvPr/>
        </p:nvGrpSpPr>
        <p:grpSpPr>
          <a:xfrm>
            <a:off x="1488607" y="5445224"/>
            <a:ext cx="1439041" cy="648072"/>
            <a:chOff x="479376" y="1628800"/>
            <a:chExt cx="1439041" cy="64807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E58FA0C4-6D08-476A-822E-2CEBE3B77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F84B07F-2DF4-422F-9B2C-7B2347AF2D72}"/>
                </a:ext>
              </a:extLst>
            </p:cNvPr>
            <p:cNvSpPr txBox="1"/>
            <p:nvPr/>
          </p:nvSpPr>
          <p:spPr>
            <a:xfrm>
              <a:off x="1199456" y="1772816"/>
              <a:ext cx="718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runs</a:t>
              </a:r>
              <a:endParaRPr lang="fr-FR" dirty="0"/>
            </a:p>
          </p:txBody>
        </p:sp>
      </p:grp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FD8158C6-59B3-4667-AACC-A015E3522633}"/>
              </a:ext>
            </a:extLst>
          </p:cNvPr>
          <p:cNvCxnSpPr>
            <a:cxnSpLocks/>
            <a:stCxn id="1028" idx="2"/>
            <a:endCxn id="11" idx="1"/>
          </p:cNvCxnSpPr>
          <p:nvPr/>
        </p:nvCxnSpPr>
        <p:spPr>
          <a:xfrm rot="16200000" flipH="1">
            <a:off x="884059" y="2196224"/>
            <a:ext cx="523900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E9643B09-EBD0-4907-BFFE-8AE32937FD63}"/>
              </a:ext>
            </a:extLst>
          </p:cNvPr>
          <p:cNvCxnSpPr>
            <a:cxnSpLocks/>
            <a:stCxn id="1028" idx="2"/>
            <a:endCxn id="14" idx="1"/>
          </p:cNvCxnSpPr>
          <p:nvPr/>
        </p:nvCxnSpPr>
        <p:spPr>
          <a:xfrm rot="16200000" flipH="1">
            <a:off x="-202365" y="3282648"/>
            <a:ext cx="2700300" cy="688747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0CE335CA-9556-49D6-B8F7-F1F68E0E31F0}"/>
              </a:ext>
            </a:extLst>
          </p:cNvPr>
          <p:cNvCxnSpPr>
            <a:cxnSpLocks/>
            <a:stCxn id="1028" idx="2"/>
            <a:endCxn id="17" idx="1"/>
          </p:cNvCxnSpPr>
          <p:nvPr/>
        </p:nvCxnSpPr>
        <p:spPr>
          <a:xfrm rot="16200000" flipH="1">
            <a:off x="-600185" y="3680468"/>
            <a:ext cx="3492388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BF4A39E-6B84-48AB-925C-095E7E987211}"/>
              </a:ext>
            </a:extLst>
          </p:cNvPr>
          <p:cNvGrpSpPr/>
          <p:nvPr/>
        </p:nvGrpSpPr>
        <p:grpSpPr>
          <a:xfrm>
            <a:off x="2317915" y="3202876"/>
            <a:ext cx="1651513" cy="648072"/>
            <a:chOff x="479376" y="1628800"/>
            <a:chExt cx="1651513" cy="648072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6EF54798-8E2C-480F-817F-9E14EEC4B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5D7E0C3-B68F-408C-B70B-4FB0C9DEC0DD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TDP</a:t>
              </a:r>
              <a:endParaRPr lang="fr-FR" dirty="0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AAADB14-BF85-45D0-BD8A-21C57D34B4B4}"/>
              </a:ext>
            </a:extLst>
          </p:cNvPr>
          <p:cNvGrpSpPr/>
          <p:nvPr/>
        </p:nvGrpSpPr>
        <p:grpSpPr>
          <a:xfrm>
            <a:off x="2317915" y="3848598"/>
            <a:ext cx="1651513" cy="648072"/>
            <a:chOff x="479376" y="1628800"/>
            <a:chExt cx="1651513" cy="648072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87F116B5-A9E7-48C1-AD26-9AC5D788A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D644407-713F-4A11-A9BE-B99CEBFBB437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TPC</a:t>
              </a:r>
              <a:endParaRPr lang="fr-FR" dirty="0"/>
            </a:p>
          </p:txBody>
        </p:sp>
      </p:grp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8990672E-910B-464A-AA04-34D47A809628}"/>
              </a:ext>
            </a:extLst>
          </p:cNvPr>
          <p:cNvCxnSpPr>
            <a:cxnSpLocks/>
            <a:stCxn id="11" idx="2"/>
            <a:endCxn id="29" idx="1"/>
          </p:cNvCxnSpPr>
          <p:nvPr/>
        </p:nvCxnSpPr>
        <p:spPr>
          <a:xfrm rot="16200000" flipH="1">
            <a:off x="1864227" y="3073224"/>
            <a:ext cx="402104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62885A2C-4AC3-49C3-8751-CCE934CB1EAA}"/>
              </a:ext>
            </a:extLst>
          </p:cNvPr>
          <p:cNvCxnSpPr>
            <a:cxnSpLocks/>
            <a:stCxn id="11" idx="2"/>
            <a:endCxn id="32" idx="1"/>
          </p:cNvCxnSpPr>
          <p:nvPr/>
        </p:nvCxnSpPr>
        <p:spPr>
          <a:xfrm rot="16200000" flipH="1">
            <a:off x="1541366" y="3396085"/>
            <a:ext cx="1047826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6E12F73-24D0-4CF7-888A-B90FEBA7F9F2}"/>
              </a:ext>
            </a:extLst>
          </p:cNvPr>
          <p:cNvGrpSpPr/>
          <p:nvPr/>
        </p:nvGrpSpPr>
        <p:grpSpPr>
          <a:xfrm>
            <a:off x="6123260" y="3280195"/>
            <a:ext cx="3609848" cy="646332"/>
            <a:chOff x="6584384" y="2377495"/>
            <a:chExt cx="3609848" cy="646332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567DD946-DEE2-4E56-818C-46C55E34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5" b="100000" l="58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4384" y="2377495"/>
              <a:ext cx="524471" cy="646332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F15CBFC-6DE2-41AB-A71A-690E791CD1EB}"/>
                </a:ext>
              </a:extLst>
            </p:cNvPr>
            <p:cNvSpPr txBox="1"/>
            <p:nvPr/>
          </p:nvSpPr>
          <p:spPr>
            <a:xfrm>
              <a:off x="7096155" y="2475321"/>
              <a:ext cx="3098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d_total_cost.py</a:t>
              </a:r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D2FB235-B128-4412-A6C3-47751F2767D0}"/>
              </a:ext>
            </a:extLst>
          </p:cNvPr>
          <p:cNvGrpSpPr/>
          <p:nvPr/>
        </p:nvGrpSpPr>
        <p:grpSpPr>
          <a:xfrm>
            <a:off x="6123260" y="4294836"/>
            <a:ext cx="3609848" cy="646332"/>
            <a:chOff x="6584384" y="2377495"/>
            <a:chExt cx="3609848" cy="646332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75C3A519-58F8-4D67-9C1E-0A02DC9AC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55" b="100000" l="58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4384" y="2377495"/>
              <a:ext cx="524471" cy="646332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AF9D72AA-7798-41C1-B263-DB55C7D1540B}"/>
                </a:ext>
              </a:extLst>
            </p:cNvPr>
            <p:cNvSpPr txBox="1"/>
            <p:nvPr/>
          </p:nvSpPr>
          <p:spPr>
            <a:xfrm>
              <a:off x="7096155" y="2475321"/>
              <a:ext cx="3098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f_total_cost.py</a:t>
              </a:r>
              <a:endParaRPr lang="fr-FR" dirty="0"/>
            </a:p>
          </p:txBody>
        </p:sp>
      </p:grp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BA4E2D5E-13D9-4BD1-ACE4-E20B4E782B17}"/>
              </a:ext>
            </a:extLst>
          </p:cNvPr>
          <p:cNvCxnSpPr>
            <a:endCxn id="36" idx="1"/>
          </p:cNvCxnSpPr>
          <p:nvPr/>
        </p:nvCxnSpPr>
        <p:spPr>
          <a:xfrm flipV="1">
            <a:off x="3863752" y="3603361"/>
            <a:ext cx="2259508" cy="552085"/>
          </a:xfrm>
          <a:prstGeom prst="bentConnector3">
            <a:avLst/>
          </a:prstGeom>
          <a:ln w="3810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A7B0D305-C07A-4FC6-B602-F9ABBC18825F}"/>
              </a:ext>
            </a:extLst>
          </p:cNvPr>
          <p:cNvCxnSpPr>
            <a:cxnSpLocks/>
            <a:endCxn id="41" idx="1"/>
          </p:cNvCxnSpPr>
          <p:nvPr/>
        </p:nvCxnSpPr>
        <p:spPr>
          <a:xfrm>
            <a:off x="3863752" y="4155446"/>
            <a:ext cx="2259508" cy="462556"/>
          </a:xfrm>
          <a:prstGeom prst="bentConnector3">
            <a:avLst/>
          </a:prstGeom>
          <a:ln w="3810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D7E20E2-947C-44D0-9798-3BE46B76E0AD}"/>
              </a:ext>
            </a:extLst>
          </p:cNvPr>
          <p:cNvSpPr txBox="1"/>
          <p:nvPr/>
        </p:nvSpPr>
        <p:spPr>
          <a:xfrm>
            <a:off x="9494882" y="3389441"/>
            <a:ext cx="246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F999C"/>
                </a:solidFill>
              </a:rPr>
              <a:t>Discipline wrapper</a:t>
            </a:r>
            <a:endParaRPr lang="fr-FR" dirty="0">
              <a:solidFill>
                <a:srgbClr val="0F999C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5DD978A-0CB8-47BC-A256-122EA076E667}"/>
              </a:ext>
            </a:extLst>
          </p:cNvPr>
          <p:cNvSpPr txBox="1"/>
          <p:nvPr/>
        </p:nvSpPr>
        <p:spPr>
          <a:xfrm>
            <a:off x="9494881" y="4427820"/>
            <a:ext cx="246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F999C"/>
                </a:solidFill>
              </a:rPr>
              <a:t>Discipline functions</a:t>
            </a:r>
            <a:endParaRPr lang="fr-FR" dirty="0">
              <a:solidFill>
                <a:srgbClr val="0F999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29836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2BBA598-E740-409D-9FC2-0046E8E2CEA6}"/>
              </a:ext>
            </a:extLst>
          </p:cNvPr>
          <p:cNvSpPr/>
          <p:nvPr/>
        </p:nvSpPr>
        <p:spPr>
          <a:xfrm>
            <a:off x="227349" y="1496426"/>
            <a:ext cx="5431771" cy="5028918"/>
          </a:xfrm>
          <a:prstGeom prst="roundRect">
            <a:avLst>
              <a:gd name="adj" fmla="val 5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code structure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59529BA-E33F-46E2-9F03-8E13003B834A}"/>
              </a:ext>
            </a:extLst>
          </p:cNvPr>
          <p:cNvGrpSpPr/>
          <p:nvPr/>
        </p:nvGrpSpPr>
        <p:grpSpPr>
          <a:xfrm>
            <a:off x="479376" y="1628800"/>
            <a:ext cx="5220578" cy="648072"/>
            <a:chOff x="479376" y="1628800"/>
            <a:chExt cx="5220578" cy="6480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FF41776-1421-4BC0-85EA-A5DE5CBD3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A47B4D8-F324-4360-A6EA-B09F7DEC9AED}"/>
                </a:ext>
              </a:extLst>
            </p:cNvPr>
            <p:cNvSpPr txBox="1"/>
            <p:nvPr/>
          </p:nvSpPr>
          <p:spPr>
            <a:xfrm>
              <a:off x="1199455" y="1772816"/>
              <a:ext cx="450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TestCase_2_Resource_Allocation</a:t>
              </a:r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333E16B-9A46-4614-932C-3095C9FCE7DB}"/>
              </a:ext>
            </a:extLst>
          </p:cNvPr>
          <p:cNvGrpSpPr/>
          <p:nvPr/>
        </p:nvGrpSpPr>
        <p:grpSpPr>
          <a:xfrm>
            <a:off x="1488607" y="2476736"/>
            <a:ext cx="2159121" cy="648072"/>
            <a:chOff x="479376" y="1628800"/>
            <a:chExt cx="2159121" cy="648072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21F24B4-BAC7-496E-A9CB-CD700F694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4837EAF-896D-4D6B-95CE-6332B4A76331}"/>
                </a:ext>
              </a:extLst>
            </p:cNvPr>
            <p:cNvSpPr txBox="1"/>
            <p:nvPr/>
          </p:nvSpPr>
          <p:spPr>
            <a:xfrm>
              <a:off x="1199456" y="1772816"/>
              <a:ext cx="143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disciplines</a:t>
              </a:r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3B9C408-88AF-41D2-B7DC-B22B4F5F7DE7}"/>
              </a:ext>
            </a:extLst>
          </p:cNvPr>
          <p:cNvGrpSpPr/>
          <p:nvPr/>
        </p:nvGrpSpPr>
        <p:grpSpPr>
          <a:xfrm>
            <a:off x="1492159" y="4653136"/>
            <a:ext cx="1651513" cy="648072"/>
            <a:chOff x="479376" y="1628800"/>
            <a:chExt cx="1651513" cy="648072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8E41DEC-37E2-4C52-9CA1-7622AB5F5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D9804B6-07D6-4255-9292-671396AE55D0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global</a:t>
              </a:r>
              <a:endParaRPr lang="fr-FR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CA75F5E-685F-4DEB-BB78-421710D83973}"/>
              </a:ext>
            </a:extLst>
          </p:cNvPr>
          <p:cNvGrpSpPr/>
          <p:nvPr/>
        </p:nvGrpSpPr>
        <p:grpSpPr>
          <a:xfrm>
            <a:off x="1488607" y="5445224"/>
            <a:ext cx="1439041" cy="648072"/>
            <a:chOff x="479376" y="1628800"/>
            <a:chExt cx="1439041" cy="64807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E58FA0C4-6D08-476A-822E-2CEBE3B77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F84B07F-2DF4-422F-9B2C-7B2347AF2D72}"/>
                </a:ext>
              </a:extLst>
            </p:cNvPr>
            <p:cNvSpPr txBox="1"/>
            <p:nvPr/>
          </p:nvSpPr>
          <p:spPr>
            <a:xfrm>
              <a:off x="1199456" y="1772816"/>
              <a:ext cx="718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runs</a:t>
              </a:r>
              <a:endParaRPr lang="fr-FR" dirty="0"/>
            </a:p>
          </p:txBody>
        </p:sp>
      </p:grp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FD8158C6-59B3-4667-AACC-A015E3522633}"/>
              </a:ext>
            </a:extLst>
          </p:cNvPr>
          <p:cNvCxnSpPr>
            <a:cxnSpLocks/>
            <a:stCxn id="1028" idx="2"/>
            <a:endCxn id="11" idx="1"/>
          </p:cNvCxnSpPr>
          <p:nvPr/>
        </p:nvCxnSpPr>
        <p:spPr>
          <a:xfrm rot="16200000" flipH="1">
            <a:off x="884059" y="2196224"/>
            <a:ext cx="523900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E9643B09-EBD0-4907-BFFE-8AE32937FD63}"/>
              </a:ext>
            </a:extLst>
          </p:cNvPr>
          <p:cNvCxnSpPr>
            <a:cxnSpLocks/>
            <a:stCxn id="1028" idx="2"/>
            <a:endCxn id="14" idx="1"/>
          </p:cNvCxnSpPr>
          <p:nvPr/>
        </p:nvCxnSpPr>
        <p:spPr>
          <a:xfrm rot="16200000" flipH="1">
            <a:off x="-202365" y="3282648"/>
            <a:ext cx="2700300" cy="688747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0CE335CA-9556-49D6-B8F7-F1F68E0E31F0}"/>
              </a:ext>
            </a:extLst>
          </p:cNvPr>
          <p:cNvCxnSpPr>
            <a:cxnSpLocks/>
            <a:stCxn id="1028" idx="2"/>
            <a:endCxn id="17" idx="1"/>
          </p:cNvCxnSpPr>
          <p:nvPr/>
        </p:nvCxnSpPr>
        <p:spPr>
          <a:xfrm rot="16200000" flipH="1">
            <a:off x="-600185" y="3680468"/>
            <a:ext cx="3492388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BF4A39E-6B84-48AB-925C-095E7E987211}"/>
              </a:ext>
            </a:extLst>
          </p:cNvPr>
          <p:cNvGrpSpPr/>
          <p:nvPr/>
        </p:nvGrpSpPr>
        <p:grpSpPr>
          <a:xfrm>
            <a:off x="2317915" y="3202876"/>
            <a:ext cx="1651513" cy="648072"/>
            <a:chOff x="479376" y="1628800"/>
            <a:chExt cx="1651513" cy="648072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6EF54798-8E2C-480F-817F-9E14EEC4B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5D7E0C3-B68F-408C-B70B-4FB0C9DEC0DD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TDP</a:t>
              </a:r>
              <a:endParaRPr lang="fr-FR" dirty="0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AAADB14-BF85-45D0-BD8A-21C57D34B4B4}"/>
              </a:ext>
            </a:extLst>
          </p:cNvPr>
          <p:cNvGrpSpPr/>
          <p:nvPr/>
        </p:nvGrpSpPr>
        <p:grpSpPr>
          <a:xfrm>
            <a:off x="2317915" y="3848598"/>
            <a:ext cx="1651513" cy="648072"/>
            <a:chOff x="479376" y="1628800"/>
            <a:chExt cx="1651513" cy="648072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87F116B5-A9E7-48C1-AD26-9AC5D788A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D644407-713F-4A11-A9BE-B99CEBFBB437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TPC</a:t>
              </a:r>
              <a:endParaRPr lang="fr-FR" dirty="0"/>
            </a:p>
          </p:txBody>
        </p:sp>
      </p:grp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8990672E-910B-464A-AA04-34D47A809628}"/>
              </a:ext>
            </a:extLst>
          </p:cNvPr>
          <p:cNvCxnSpPr>
            <a:cxnSpLocks/>
            <a:stCxn id="11" idx="2"/>
            <a:endCxn id="29" idx="1"/>
          </p:cNvCxnSpPr>
          <p:nvPr/>
        </p:nvCxnSpPr>
        <p:spPr>
          <a:xfrm rot="16200000" flipH="1">
            <a:off x="1864227" y="3073224"/>
            <a:ext cx="402104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62885A2C-4AC3-49C3-8751-CCE934CB1EAA}"/>
              </a:ext>
            </a:extLst>
          </p:cNvPr>
          <p:cNvCxnSpPr>
            <a:cxnSpLocks/>
            <a:stCxn id="11" idx="2"/>
            <a:endCxn id="32" idx="1"/>
          </p:cNvCxnSpPr>
          <p:nvPr/>
        </p:nvCxnSpPr>
        <p:spPr>
          <a:xfrm rot="16200000" flipH="1">
            <a:off x="1541366" y="3396085"/>
            <a:ext cx="1047826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6E12F73-24D0-4CF7-888A-B90FEBA7F9F2}"/>
              </a:ext>
            </a:extLst>
          </p:cNvPr>
          <p:cNvGrpSpPr/>
          <p:nvPr/>
        </p:nvGrpSpPr>
        <p:grpSpPr>
          <a:xfrm>
            <a:off x="6123260" y="3280195"/>
            <a:ext cx="3609848" cy="646332"/>
            <a:chOff x="6584384" y="2377495"/>
            <a:chExt cx="3609848" cy="646332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567DD946-DEE2-4E56-818C-46C55E34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55" b="100000" l="58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4384" y="2377495"/>
              <a:ext cx="524471" cy="646332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F15CBFC-6DE2-41AB-A71A-690E791CD1EB}"/>
                </a:ext>
              </a:extLst>
            </p:cNvPr>
            <p:cNvSpPr txBox="1"/>
            <p:nvPr/>
          </p:nvSpPr>
          <p:spPr>
            <a:xfrm>
              <a:off x="7096155" y="2475321"/>
              <a:ext cx="3098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postprocessor.py</a:t>
              </a:r>
              <a:endParaRPr lang="fr-FR" dirty="0"/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CD2FB235-B128-4412-A6C3-47751F2767D0}"/>
              </a:ext>
            </a:extLst>
          </p:cNvPr>
          <p:cNvGrpSpPr/>
          <p:nvPr/>
        </p:nvGrpSpPr>
        <p:grpSpPr>
          <a:xfrm>
            <a:off x="6123260" y="4294836"/>
            <a:ext cx="3609848" cy="646332"/>
            <a:chOff x="6584384" y="2377495"/>
            <a:chExt cx="3609848" cy="646332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75C3A519-58F8-4D67-9C1E-0A02DC9AC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55" b="100000" l="58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4384" y="2377495"/>
              <a:ext cx="524471" cy="646332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AF9D72AA-7798-41C1-B263-DB55C7D1540B}"/>
                </a:ext>
              </a:extLst>
            </p:cNvPr>
            <p:cNvSpPr txBox="1"/>
            <p:nvPr/>
          </p:nvSpPr>
          <p:spPr>
            <a:xfrm>
              <a:off x="7096155" y="2475321"/>
              <a:ext cx="30980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utilities.py</a:t>
              </a:r>
              <a:endParaRPr lang="fr-FR" dirty="0"/>
            </a:p>
          </p:txBody>
        </p:sp>
      </p:grp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BA4E2D5E-13D9-4BD1-ACE4-E20B4E782B17}"/>
              </a:ext>
            </a:extLst>
          </p:cNvPr>
          <p:cNvCxnSpPr>
            <a:cxnSpLocks/>
            <a:stCxn id="15" idx="3"/>
            <a:endCxn id="36" idx="1"/>
          </p:cNvCxnSpPr>
          <p:nvPr/>
        </p:nvCxnSpPr>
        <p:spPr>
          <a:xfrm flipV="1">
            <a:off x="3143672" y="3603361"/>
            <a:ext cx="2979588" cy="1378457"/>
          </a:xfrm>
          <a:prstGeom prst="bentConnector3">
            <a:avLst/>
          </a:prstGeom>
          <a:ln w="3810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 : en angle 42">
            <a:extLst>
              <a:ext uri="{FF2B5EF4-FFF2-40B4-BE49-F238E27FC236}">
                <a16:creationId xmlns:a16="http://schemas.microsoft.com/office/drawing/2014/main" id="{A7B0D305-C07A-4FC6-B602-F9ABBC18825F}"/>
              </a:ext>
            </a:extLst>
          </p:cNvPr>
          <p:cNvCxnSpPr>
            <a:cxnSpLocks/>
            <a:stCxn id="15" idx="3"/>
            <a:endCxn id="41" idx="1"/>
          </p:cNvCxnSpPr>
          <p:nvPr/>
        </p:nvCxnSpPr>
        <p:spPr>
          <a:xfrm flipV="1">
            <a:off x="3143672" y="4618002"/>
            <a:ext cx="2979588" cy="363816"/>
          </a:xfrm>
          <a:prstGeom prst="bentConnector3">
            <a:avLst/>
          </a:prstGeom>
          <a:ln w="3810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D7E20E2-947C-44D0-9798-3BE46B76E0AD}"/>
              </a:ext>
            </a:extLst>
          </p:cNvPr>
          <p:cNvSpPr txBox="1"/>
          <p:nvPr/>
        </p:nvSpPr>
        <p:spPr>
          <a:xfrm>
            <a:off x="9325892" y="3406934"/>
            <a:ext cx="246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F999C"/>
                </a:solidFill>
              </a:rPr>
              <a:t>GEMSEO Post-Pro</a:t>
            </a:r>
            <a:endParaRPr lang="fr-FR" dirty="0">
              <a:solidFill>
                <a:srgbClr val="0F999C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E5DD978A-0CB8-47BC-A256-122EA076E667}"/>
              </a:ext>
            </a:extLst>
          </p:cNvPr>
          <p:cNvSpPr txBox="1"/>
          <p:nvPr/>
        </p:nvSpPr>
        <p:spPr>
          <a:xfrm>
            <a:off x="9336360" y="4406318"/>
            <a:ext cx="2469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F999C"/>
                </a:solidFill>
              </a:rPr>
              <a:t>Shared functions</a:t>
            </a:r>
            <a:endParaRPr lang="fr-FR" dirty="0">
              <a:solidFill>
                <a:srgbClr val="0F999C"/>
              </a:solidFill>
            </a:endParaRP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44C8272-449B-4084-B222-9EDABEA9969E}"/>
              </a:ext>
            </a:extLst>
          </p:cNvPr>
          <p:cNvGrpSpPr/>
          <p:nvPr/>
        </p:nvGrpSpPr>
        <p:grpSpPr>
          <a:xfrm>
            <a:off x="6096000" y="5200969"/>
            <a:ext cx="2520280" cy="649971"/>
            <a:chOff x="6096000" y="5200969"/>
            <a:chExt cx="2520280" cy="649971"/>
          </a:xfrm>
        </p:grpSpPr>
        <p:pic>
          <p:nvPicPr>
            <p:cNvPr id="2050" name="Picture 2" descr="Txt file Icon - Download in Colored Outline Style">
              <a:extLst>
                <a:ext uri="{FF2B5EF4-FFF2-40B4-BE49-F238E27FC236}">
                  <a16:creationId xmlns:a16="http://schemas.microsoft.com/office/drawing/2014/main" id="{1C59935F-9C4C-46C1-A8BE-642C0D4EDA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200969"/>
              <a:ext cx="649971" cy="64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EBFE5F56-A701-4087-832D-1C02632D9ECF}"/>
                </a:ext>
              </a:extLst>
            </p:cNvPr>
            <p:cNvSpPr txBox="1"/>
            <p:nvPr/>
          </p:nvSpPr>
          <p:spPr>
            <a:xfrm>
              <a:off x="6670331" y="5301208"/>
              <a:ext cx="19459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resources.txt</a:t>
              </a:r>
              <a:endParaRPr lang="fr-FR" dirty="0"/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4DE6BE03-6FF3-4898-9145-939F288486B8}"/>
              </a:ext>
            </a:extLst>
          </p:cNvPr>
          <p:cNvSpPr txBox="1"/>
          <p:nvPr/>
        </p:nvSpPr>
        <p:spPr>
          <a:xfrm>
            <a:off x="9336360" y="5301208"/>
            <a:ext cx="25983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F999C"/>
                </a:solidFill>
              </a:rPr>
              <a:t>Resources data (salary, production etc..)</a:t>
            </a:r>
            <a:endParaRPr lang="fr-FR" dirty="0">
              <a:solidFill>
                <a:srgbClr val="0F999C"/>
              </a:solidFill>
            </a:endParaRPr>
          </a:p>
        </p:txBody>
      </p:sp>
      <p:cxnSp>
        <p:nvCxnSpPr>
          <p:cNvPr id="47" name="Connecteur : en angle 46">
            <a:extLst>
              <a:ext uri="{FF2B5EF4-FFF2-40B4-BE49-F238E27FC236}">
                <a16:creationId xmlns:a16="http://schemas.microsoft.com/office/drawing/2014/main" id="{1FFEE727-469A-401B-AE2B-3FDD14EF9104}"/>
              </a:ext>
            </a:extLst>
          </p:cNvPr>
          <p:cNvCxnSpPr>
            <a:cxnSpLocks/>
            <a:stCxn id="15" idx="3"/>
            <a:endCxn id="2050" idx="1"/>
          </p:cNvCxnSpPr>
          <p:nvPr/>
        </p:nvCxnSpPr>
        <p:spPr>
          <a:xfrm>
            <a:off x="3143672" y="4981818"/>
            <a:ext cx="2952328" cy="544137"/>
          </a:xfrm>
          <a:prstGeom prst="bentConnector3">
            <a:avLst/>
          </a:prstGeom>
          <a:ln w="3810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8458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2BBA598-E740-409D-9FC2-0046E8E2CEA6}"/>
              </a:ext>
            </a:extLst>
          </p:cNvPr>
          <p:cNvSpPr/>
          <p:nvPr/>
        </p:nvSpPr>
        <p:spPr>
          <a:xfrm>
            <a:off x="227349" y="1496426"/>
            <a:ext cx="5431771" cy="5028918"/>
          </a:xfrm>
          <a:prstGeom prst="roundRect">
            <a:avLst>
              <a:gd name="adj" fmla="val 5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code structure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59529BA-E33F-46E2-9F03-8E13003B834A}"/>
              </a:ext>
            </a:extLst>
          </p:cNvPr>
          <p:cNvGrpSpPr/>
          <p:nvPr/>
        </p:nvGrpSpPr>
        <p:grpSpPr>
          <a:xfrm>
            <a:off x="479376" y="1628800"/>
            <a:ext cx="5220578" cy="648072"/>
            <a:chOff x="479376" y="1628800"/>
            <a:chExt cx="5220578" cy="6480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FF41776-1421-4BC0-85EA-A5DE5CBD3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A47B4D8-F324-4360-A6EA-B09F7DEC9AED}"/>
                </a:ext>
              </a:extLst>
            </p:cNvPr>
            <p:cNvSpPr txBox="1"/>
            <p:nvPr/>
          </p:nvSpPr>
          <p:spPr>
            <a:xfrm>
              <a:off x="1199455" y="1772816"/>
              <a:ext cx="450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TestCase_2_Resource_Allocation</a:t>
              </a:r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333E16B-9A46-4614-932C-3095C9FCE7DB}"/>
              </a:ext>
            </a:extLst>
          </p:cNvPr>
          <p:cNvGrpSpPr/>
          <p:nvPr/>
        </p:nvGrpSpPr>
        <p:grpSpPr>
          <a:xfrm>
            <a:off x="1488607" y="2476736"/>
            <a:ext cx="2159121" cy="648072"/>
            <a:chOff x="479376" y="1628800"/>
            <a:chExt cx="2159121" cy="648072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21F24B4-BAC7-496E-A9CB-CD700F694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4837EAF-896D-4D6B-95CE-6332B4A76331}"/>
                </a:ext>
              </a:extLst>
            </p:cNvPr>
            <p:cNvSpPr txBox="1"/>
            <p:nvPr/>
          </p:nvSpPr>
          <p:spPr>
            <a:xfrm>
              <a:off x="1199456" y="1772816"/>
              <a:ext cx="143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disciplines</a:t>
              </a:r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3B9C408-88AF-41D2-B7DC-B22B4F5F7DE7}"/>
              </a:ext>
            </a:extLst>
          </p:cNvPr>
          <p:cNvGrpSpPr/>
          <p:nvPr/>
        </p:nvGrpSpPr>
        <p:grpSpPr>
          <a:xfrm>
            <a:off x="1492159" y="4653136"/>
            <a:ext cx="1651513" cy="648072"/>
            <a:chOff x="479376" y="1628800"/>
            <a:chExt cx="1651513" cy="648072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8E41DEC-37E2-4C52-9CA1-7622AB5F5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D9804B6-07D6-4255-9292-671396AE55D0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global</a:t>
              </a:r>
              <a:endParaRPr lang="fr-FR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CA75F5E-685F-4DEB-BB78-421710D83973}"/>
              </a:ext>
            </a:extLst>
          </p:cNvPr>
          <p:cNvGrpSpPr/>
          <p:nvPr/>
        </p:nvGrpSpPr>
        <p:grpSpPr>
          <a:xfrm>
            <a:off x="1488607" y="5445224"/>
            <a:ext cx="1439041" cy="648072"/>
            <a:chOff x="479376" y="1628800"/>
            <a:chExt cx="1439041" cy="64807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E58FA0C4-6D08-476A-822E-2CEBE3B77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F84B07F-2DF4-422F-9B2C-7B2347AF2D72}"/>
                </a:ext>
              </a:extLst>
            </p:cNvPr>
            <p:cNvSpPr txBox="1"/>
            <p:nvPr/>
          </p:nvSpPr>
          <p:spPr>
            <a:xfrm>
              <a:off x="1199456" y="1772816"/>
              <a:ext cx="7189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runs</a:t>
              </a:r>
              <a:endParaRPr lang="fr-FR" dirty="0"/>
            </a:p>
          </p:txBody>
        </p:sp>
      </p:grp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FD8158C6-59B3-4667-AACC-A015E3522633}"/>
              </a:ext>
            </a:extLst>
          </p:cNvPr>
          <p:cNvCxnSpPr>
            <a:cxnSpLocks/>
            <a:stCxn id="1028" idx="2"/>
            <a:endCxn id="11" idx="1"/>
          </p:cNvCxnSpPr>
          <p:nvPr/>
        </p:nvCxnSpPr>
        <p:spPr>
          <a:xfrm rot="16200000" flipH="1">
            <a:off x="884059" y="2196224"/>
            <a:ext cx="523900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E9643B09-EBD0-4907-BFFE-8AE32937FD63}"/>
              </a:ext>
            </a:extLst>
          </p:cNvPr>
          <p:cNvCxnSpPr>
            <a:cxnSpLocks/>
            <a:stCxn id="1028" idx="2"/>
            <a:endCxn id="14" idx="1"/>
          </p:cNvCxnSpPr>
          <p:nvPr/>
        </p:nvCxnSpPr>
        <p:spPr>
          <a:xfrm rot="16200000" flipH="1">
            <a:off x="-202365" y="3282648"/>
            <a:ext cx="2700300" cy="688747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0CE335CA-9556-49D6-B8F7-F1F68E0E31F0}"/>
              </a:ext>
            </a:extLst>
          </p:cNvPr>
          <p:cNvCxnSpPr>
            <a:cxnSpLocks/>
            <a:stCxn id="1028" idx="2"/>
            <a:endCxn id="17" idx="1"/>
          </p:cNvCxnSpPr>
          <p:nvPr/>
        </p:nvCxnSpPr>
        <p:spPr>
          <a:xfrm rot="16200000" flipH="1">
            <a:off x="-600185" y="3680468"/>
            <a:ext cx="3492388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DBF4A39E-6B84-48AB-925C-095E7E987211}"/>
              </a:ext>
            </a:extLst>
          </p:cNvPr>
          <p:cNvGrpSpPr/>
          <p:nvPr/>
        </p:nvGrpSpPr>
        <p:grpSpPr>
          <a:xfrm>
            <a:off x="2317915" y="3202876"/>
            <a:ext cx="1651513" cy="648072"/>
            <a:chOff x="479376" y="1628800"/>
            <a:chExt cx="1651513" cy="648072"/>
          </a:xfrm>
        </p:grpSpPr>
        <p:pic>
          <p:nvPicPr>
            <p:cNvPr id="29" name="Picture 4">
              <a:extLst>
                <a:ext uri="{FF2B5EF4-FFF2-40B4-BE49-F238E27FC236}">
                  <a16:creationId xmlns:a16="http://schemas.microsoft.com/office/drawing/2014/main" id="{6EF54798-8E2C-480F-817F-9E14EEC4B8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A5D7E0C3-B68F-408C-B70B-4FB0C9DEC0DD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TDP</a:t>
              </a:r>
              <a:endParaRPr lang="fr-FR" dirty="0"/>
            </a:p>
          </p:txBody>
        </p: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5AAADB14-BF85-45D0-BD8A-21C57D34B4B4}"/>
              </a:ext>
            </a:extLst>
          </p:cNvPr>
          <p:cNvGrpSpPr/>
          <p:nvPr/>
        </p:nvGrpSpPr>
        <p:grpSpPr>
          <a:xfrm>
            <a:off x="2317915" y="3848598"/>
            <a:ext cx="1651513" cy="648072"/>
            <a:chOff x="479376" y="1628800"/>
            <a:chExt cx="1651513" cy="648072"/>
          </a:xfrm>
        </p:grpSpPr>
        <p:pic>
          <p:nvPicPr>
            <p:cNvPr id="32" name="Picture 4">
              <a:extLst>
                <a:ext uri="{FF2B5EF4-FFF2-40B4-BE49-F238E27FC236}">
                  <a16:creationId xmlns:a16="http://schemas.microsoft.com/office/drawing/2014/main" id="{87F116B5-A9E7-48C1-AD26-9AC5D788A8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DD644407-713F-4A11-A9BE-B99CEBFBB437}"/>
                </a:ext>
              </a:extLst>
            </p:cNvPr>
            <p:cNvSpPr txBox="1"/>
            <p:nvPr/>
          </p:nvSpPr>
          <p:spPr>
            <a:xfrm>
              <a:off x="1199456" y="1772816"/>
              <a:ext cx="931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TPC</a:t>
              </a:r>
              <a:endParaRPr lang="fr-FR" dirty="0"/>
            </a:p>
          </p:txBody>
        </p:sp>
      </p:grpSp>
      <p:cxnSp>
        <p:nvCxnSpPr>
          <p:cNvPr id="34" name="Connecteur : en angle 33">
            <a:extLst>
              <a:ext uri="{FF2B5EF4-FFF2-40B4-BE49-F238E27FC236}">
                <a16:creationId xmlns:a16="http://schemas.microsoft.com/office/drawing/2014/main" id="{8990672E-910B-464A-AA04-34D47A809628}"/>
              </a:ext>
            </a:extLst>
          </p:cNvPr>
          <p:cNvCxnSpPr>
            <a:cxnSpLocks/>
            <a:stCxn id="11" idx="2"/>
            <a:endCxn id="29" idx="1"/>
          </p:cNvCxnSpPr>
          <p:nvPr/>
        </p:nvCxnSpPr>
        <p:spPr>
          <a:xfrm rot="16200000" flipH="1">
            <a:off x="1864227" y="3073224"/>
            <a:ext cx="402104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 : en angle 36">
            <a:extLst>
              <a:ext uri="{FF2B5EF4-FFF2-40B4-BE49-F238E27FC236}">
                <a16:creationId xmlns:a16="http://schemas.microsoft.com/office/drawing/2014/main" id="{62885A2C-4AC3-49C3-8751-CCE934CB1EAA}"/>
              </a:ext>
            </a:extLst>
          </p:cNvPr>
          <p:cNvCxnSpPr>
            <a:cxnSpLocks/>
            <a:stCxn id="11" idx="2"/>
            <a:endCxn id="32" idx="1"/>
          </p:cNvCxnSpPr>
          <p:nvPr/>
        </p:nvCxnSpPr>
        <p:spPr>
          <a:xfrm rot="16200000" flipH="1">
            <a:off x="1541366" y="3396085"/>
            <a:ext cx="1047826" cy="505272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6E12F73-24D0-4CF7-888A-B90FEBA7F9F2}"/>
              </a:ext>
            </a:extLst>
          </p:cNvPr>
          <p:cNvGrpSpPr/>
          <p:nvPr/>
        </p:nvGrpSpPr>
        <p:grpSpPr>
          <a:xfrm>
            <a:off x="6123260" y="3280195"/>
            <a:ext cx="4256097" cy="646332"/>
            <a:chOff x="6584384" y="2377495"/>
            <a:chExt cx="4256097" cy="646332"/>
          </a:xfrm>
        </p:grpSpPr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567DD946-DEE2-4E56-818C-46C55E34A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55" b="100000" l="588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584384" y="2377495"/>
              <a:ext cx="524471" cy="646332"/>
            </a:xfrm>
            <a:prstGeom prst="rect">
              <a:avLst/>
            </a:prstGeom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7F15CBFC-6DE2-41AB-A71A-690E791CD1EB}"/>
                </a:ext>
              </a:extLst>
            </p:cNvPr>
            <p:cNvSpPr txBox="1"/>
            <p:nvPr/>
          </p:nvSpPr>
          <p:spPr>
            <a:xfrm>
              <a:off x="7096155" y="2475321"/>
              <a:ext cx="374432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Resources_Allocation_MDO.py</a:t>
              </a:r>
              <a:endParaRPr lang="fr-FR" dirty="0"/>
            </a:p>
          </p:txBody>
        </p:sp>
      </p:grpSp>
      <p:cxnSp>
        <p:nvCxnSpPr>
          <p:cNvPr id="3" name="Connecteur : en angle 2">
            <a:extLst>
              <a:ext uri="{FF2B5EF4-FFF2-40B4-BE49-F238E27FC236}">
                <a16:creationId xmlns:a16="http://schemas.microsoft.com/office/drawing/2014/main" id="{BA4E2D5E-13D9-4BD1-ACE4-E20B4E782B17}"/>
              </a:ext>
            </a:extLst>
          </p:cNvPr>
          <p:cNvCxnSpPr>
            <a:cxnSpLocks/>
            <a:stCxn id="18" idx="3"/>
            <a:endCxn id="36" idx="1"/>
          </p:cNvCxnSpPr>
          <p:nvPr/>
        </p:nvCxnSpPr>
        <p:spPr>
          <a:xfrm flipV="1">
            <a:off x="2927648" y="3603361"/>
            <a:ext cx="3195612" cy="2170545"/>
          </a:xfrm>
          <a:prstGeom prst="bentConnector3">
            <a:avLst/>
          </a:prstGeom>
          <a:ln w="3810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3D7E20E2-947C-44D0-9798-3BE46B76E0AD}"/>
              </a:ext>
            </a:extLst>
          </p:cNvPr>
          <p:cNvSpPr txBox="1"/>
          <p:nvPr/>
        </p:nvSpPr>
        <p:spPr>
          <a:xfrm>
            <a:off x="6000791" y="2528757"/>
            <a:ext cx="596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F999C"/>
                </a:solidFill>
              </a:rPr>
              <a:t>GEMSEO scenario file &gt;&gt; runs the optimization problem </a:t>
            </a:r>
            <a:endParaRPr lang="fr-FR" dirty="0">
              <a:solidFill>
                <a:srgbClr val="0F999C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BE856C49-E629-4041-91D3-12EBBEFC85EF}"/>
              </a:ext>
            </a:extLst>
          </p:cNvPr>
          <p:cNvGrpSpPr/>
          <p:nvPr/>
        </p:nvGrpSpPr>
        <p:grpSpPr>
          <a:xfrm>
            <a:off x="6000791" y="4877502"/>
            <a:ext cx="5567816" cy="634240"/>
            <a:chOff x="5992965" y="3280195"/>
            <a:chExt cx="5567816" cy="634240"/>
          </a:xfrm>
        </p:grpSpPr>
        <p:pic>
          <p:nvPicPr>
            <p:cNvPr id="5122" name="Picture 2">
              <a:extLst>
                <a:ext uri="{FF2B5EF4-FFF2-40B4-BE49-F238E27FC236}">
                  <a16:creationId xmlns:a16="http://schemas.microsoft.com/office/drawing/2014/main" id="{39395439-1BA6-49CC-AFB1-5F6A5E639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2965" y="3280195"/>
              <a:ext cx="634240" cy="634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3D6EC169-0CF5-466A-9CAB-EAF3F9D8B3E0}"/>
                </a:ext>
              </a:extLst>
            </p:cNvPr>
            <p:cNvSpPr txBox="1"/>
            <p:nvPr/>
          </p:nvSpPr>
          <p:spPr>
            <a:xfrm>
              <a:off x="6627204" y="3378021"/>
              <a:ext cx="4933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history_resource_allocation_MDO.h5</a:t>
              </a:r>
              <a:endParaRPr lang="fr-FR" dirty="0"/>
            </a:p>
          </p:txBody>
        </p:sp>
      </p:grpSp>
      <p:sp>
        <p:nvSpPr>
          <p:cNvPr id="51" name="ZoneTexte 50">
            <a:extLst>
              <a:ext uri="{FF2B5EF4-FFF2-40B4-BE49-F238E27FC236}">
                <a16:creationId xmlns:a16="http://schemas.microsoft.com/office/drawing/2014/main" id="{1D826D2D-92FD-4933-A385-3791F58E90D4}"/>
              </a:ext>
            </a:extLst>
          </p:cNvPr>
          <p:cNvSpPr txBox="1"/>
          <p:nvPr/>
        </p:nvSpPr>
        <p:spPr>
          <a:xfrm>
            <a:off x="6000791" y="5609568"/>
            <a:ext cx="57673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F999C"/>
                </a:solidFill>
              </a:rPr>
              <a:t>Optimization results &gt;&gt; for post-processor</a:t>
            </a:r>
            <a:endParaRPr lang="fr-FR" dirty="0">
              <a:solidFill>
                <a:srgbClr val="0F999C"/>
              </a:solidFill>
            </a:endParaRPr>
          </a:p>
        </p:txBody>
      </p:sp>
      <p:cxnSp>
        <p:nvCxnSpPr>
          <p:cNvPr id="52" name="Connecteur : en angle 51">
            <a:extLst>
              <a:ext uri="{FF2B5EF4-FFF2-40B4-BE49-F238E27FC236}">
                <a16:creationId xmlns:a16="http://schemas.microsoft.com/office/drawing/2014/main" id="{A697B182-6407-4CC2-B2C4-A5FF218BE226}"/>
              </a:ext>
            </a:extLst>
          </p:cNvPr>
          <p:cNvCxnSpPr>
            <a:cxnSpLocks/>
            <a:stCxn id="18" idx="3"/>
            <a:endCxn id="5122" idx="1"/>
          </p:cNvCxnSpPr>
          <p:nvPr/>
        </p:nvCxnSpPr>
        <p:spPr>
          <a:xfrm flipV="1">
            <a:off x="2927648" y="5194622"/>
            <a:ext cx="3073143" cy="579284"/>
          </a:xfrm>
          <a:prstGeom prst="bentConnector3">
            <a:avLst>
              <a:gd name="adj1" fmla="val 51984"/>
            </a:avLst>
          </a:prstGeom>
          <a:ln w="3810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7856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812A131A-632F-40D1-B88B-16B241B5C30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27348" y="1815353"/>
                <a:ext cx="3132348" cy="461520"/>
              </a:xfrm>
            </p:spPr>
            <p:txBody>
              <a:bodyPr/>
              <a:lstStyle/>
              <a:p>
                <a:r>
                  <a:rPr lang="it-IT" dirty="0"/>
                  <a:t>Results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sz="2000" b="0" i="1" dirty="0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  <m:r>
                      <a:rPr lang="it-IT" sz="2000" b="0" i="1" dirty="0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it-IT" sz="2000" b="0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812A131A-632F-40D1-B88B-16B241B5C3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27348" y="1815353"/>
                <a:ext cx="3132348" cy="461520"/>
              </a:xfrm>
              <a:blipFill>
                <a:blip r:embed="rId2"/>
                <a:stretch>
                  <a:fillRect l="-4864" t="-23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re 1">
            <a:extLst>
              <a:ext uri="{FF2B5EF4-FFF2-40B4-BE49-F238E27FC236}">
                <a16:creationId xmlns:a16="http://schemas.microsoft.com/office/drawing/2014/main" id="{7E0103D3-96F6-43DB-945D-BFA2D4454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Optimal Resources Allocation: optimization results</a:t>
            </a:r>
            <a:endParaRPr lang="fr-FR" dirty="0"/>
          </a:p>
        </p:txBody>
      </p:sp>
      <p:graphicFrame>
        <p:nvGraphicFramePr>
          <p:cNvPr id="6" name="Tableau 6">
            <a:extLst>
              <a:ext uri="{FF2B5EF4-FFF2-40B4-BE49-F238E27FC236}">
                <a16:creationId xmlns:a16="http://schemas.microsoft.com/office/drawing/2014/main" id="{CB8443F2-C334-467D-AAF4-32AD226F88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1978456"/>
              </p:ext>
            </p:extLst>
          </p:nvPr>
        </p:nvGraphicFramePr>
        <p:xfrm>
          <a:off x="767408" y="2348880"/>
          <a:ext cx="40324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51067737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25978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Allocation</a:t>
                      </a:r>
                      <a:endParaRPr lang="fr-FR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2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0070AD"/>
                          </a:solidFill>
                        </a:rPr>
                        <a:t>Resource 1</a:t>
                      </a:r>
                      <a:endParaRPr lang="fr-FR" dirty="0">
                        <a:solidFill>
                          <a:srgbClr val="0070A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0.00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6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0F999C"/>
                          </a:solidFill>
                        </a:rPr>
                        <a:t>Resource 2</a:t>
                      </a:r>
                      <a:endParaRPr lang="fr-FR" dirty="0">
                        <a:solidFill>
                          <a:srgbClr val="0F999C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0.54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CB2980"/>
                          </a:solidFill>
                        </a:rPr>
                        <a:t>Resource 3</a:t>
                      </a:r>
                      <a:endParaRPr lang="fr-FR" dirty="0">
                        <a:solidFill>
                          <a:srgbClr val="CB298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0.84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855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Espace réservé du texte 4">
                <a:extLst>
                  <a:ext uri="{FF2B5EF4-FFF2-40B4-BE49-F238E27FC236}">
                    <a16:creationId xmlns:a16="http://schemas.microsoft.com/office/drawing/2014/main" id="{FAE7665E-6881-4A2F-AE60-67B94B1540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0076" y="1815353"/>
                <a:ext cx="3132348" cy="46152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2667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4445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6223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Verdana" panose="020B0604030504040204" pitchFamily="34" charset="0"/>
                  <a:buChar char="‒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812800" indent="-1905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Results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75</m:t>
                    </m:r>
                    <m:r>
                      <a:rPr lang="it-IT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0" name="Espace réservé du texte 4">
                <a:extLst>
                  <a:ext uri="{FF2B5EF4-FFF2-40B4-BE49-F238E27FC236}">
                    <a16:creationId xmlns:a16="http://schemas.microsoft.com/office/drawing/2014/main" id="{FAE7665E-6881-4A2F-AE60-67B94B154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76" y="1815353"/>
                <a:ext cx="3132348" cy="461520"/>
              </a:xfrm>
              <a:prstGeom prst="rect">
                <a:avLst/>
              </a:prstGeom>
              <a:blipFill>
                <a:blip r:embed="rId3"/>
                <a:stretch>
                  <a:fillRect l="-4864" t="-2368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au 6">
            <a:extLst>
              <a:ext uri="{FF2B5EF4-FFF2-40B4-BE49-F238E27FC236}">
                <a16:creationId xmlns:a16="http://schemas.microsoft.com/office/drawing/2014/main" id="{50D43C37-876B-4351-BD09-302FC1DF28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535897"/>
              </p:ext>
            </p:extLst>
          </p:nvPr>
        </p:nvGraphicFramePr>
        <p:xfrm>
          <a:off x="7320136" y="2348880"/>
          <a:ext cx="40324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51067737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25978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Allocation</a:t>
                      </a:r>
                      <a:endParaRPr lang="fr-FR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2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0070AD"/>
                          </a:solidFill>
                        </a:rPr>
                        <a:t>Resource 1</a:t>
                      </a:r>
                      <a:endParaRPr lang="fr-FR" dirty="0">
                        <a:solidFill>
                          <a:srgbClr val="0070A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0.22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6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0F999C"/>
                          </a:solidFill>
                        </a:rPr>
                        <a:t>Resource 2</a:t>
                      </a:r>
                      <a:endParaRPr lang="fr-FR" dirty="0">
                        <a:solidFill>
                          <a:srgbClr val="0F999C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0.85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CB2980"/>
                          </a:solidFill>
                        </a:rPr>
                        <a:t>Resource 3</a:t>
                      </a:r>
                      <a:endParaRPr lang="fr-FR" dirty="0">
                        <a:solidFill>
                          <a:srgbClr val="CB298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0.85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855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space réservé du texte 4">
                <a:extLst>
                  <a:ext uri="{FF2B5EF4-FFF2-40B4-BE49-F238E27FC236}">
                    <a16:creationId xmlns:a16="http://schemas.microsoft.com/office/drawing/2014/main" id="{8D638D63-89FE-44B4-9A57-09F0F7C52F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348" y="4437112"/>
                <a:ext cx="3132348" cy="46152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2667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4445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6223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Verdana" panose="020B0604030504040204" pitchFamily="34" charset="0"/>
                  <a:buChar char="‒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812800" indent="-1905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Results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it-IT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2" name="Espace réservé du texte 4">
                <a:extLst>
                  <a:ext uri="{FF2B5EF4-FFF2-40B4-BE49-F238E27FC236}">
                    <a16:creationId xmlns:a16="http://schemas.microsoft.com/office/drawing/2014/main" id="{8D638D63-89FE-44B4-9A57-09F0F7C52F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348" y="4437112"/>
                <a:ext cx="3132348" cy="461520"/>
              </a:xfrm>
              <a:prstGeom prst="rect">
                <a:avLst/>
              </a:prstGeom>
              <a:blipFill>
                <a:blip r:embed="rId4"/>
                <a:stretch>
                  <a:fillRect l="-4669" t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au 6">
            <a:extLst>
              <a:ext uri="{FF2B5EF4-FFF2-40B4-BE49-F238E27FC236}">
                <a16:creationId xmlns:a16="http://schemas.microsoft.com/office/drawing/2014/main" id="{36A8FD9C-646D-4F1D-88BD-CF4895B75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3727945"/>
              </p:ext>
            </p:extLst>
          </p:nvPr>
        </p:nvGraphicFramePr>
        <p:xfrm>
          <a:off x="767408" y="4970639"/>
          <a:ext cx="40324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51067737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25978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Allocation</a:t>
                      </a:r>
                      <a:endParaRPr lang="fr-FR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2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0070AD"/>
                          </a:solidFill>
                        </a:rPr>
                        <a:t>Resource 1</a:t>
                      </a:r>
                      <a:endParaRPr lang="fr-FR" dirty="0">
                        <a:solidFill>
                          <a:srgbClr val="0070A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0.56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6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0F999C"/>
                          </a:solidFill>
                        </a:rPr>
                        <a:t>Resource 2</a:t>
                      </a:r>
                      <a:endParaRPr lang="fr-FR" dirty="0">
                        <a:solidFill>
                          <a:srgbClr val="0F999C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0.97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CB2980"/>
                          </a:solidFill>
                        </a:rPr>
                        <a:t>Resource 3</a:t>
                      </a:r>
                      <a:endParaRPr lang="fr-FR" dirty="0">
                        <a:solidFill>
                          <a:srgbClr val="CB298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0.97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85517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Espace réservé du texte 4">
                <a:extLst>
                  <a:ext uri="{FF2B5EF4-FFF2-40B4-BE49-F238E27FC236}">
                    <a16:creationId xmlns:a16="http://schemas.microsoft.com/office/drawing/2014/main" id="{B9863221-1602-45B1-A14C-B9FAB3CD443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780076" y="4437112"/>
                <a:ext cx="3132348" cy="461520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1pPr>
                <a:lvl2pPr marL="2667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2pPr>
                <a:lvl3pPr marL="4445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2"/>
                  </a:buClr>
                  <a:buFont typeface="Arial" panose="020B0604020202020204" pitchFamily="34" charset="0"/>
                  <a:buChar char="•"/>
                  <a:defRPr sz="16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3pPr>
                <a:lvl4pPr marL="622300" indent="-1778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3"/>
                  </a:buClr>
                  <a:buFont typeface="Verdana" panose="020B0604030504040204" pitchFamily="34" charset="0"/>
                  <a:buChar char="‒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4pPr>
                <a:lvl5pPr marL="812800" indent="-1905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5"/>
                  </a:buClr>
                  <a:buFont typeface="Arial" panose="020B0604020202020204" pitchFamily="34" charset="0"/>
                  <a:buChar char="•"/>
                  <a:defRPr sz="1400" kern="1200">
                    <a:solidFill>
                      <a:schemeClr val="tx1"/>
                    </a:solidFill>
                    <a:latin typeface="+mj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it-IT" dirty="0"/>
                  <a:t>Results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𝑇𝑎𝑟𝑔𝑒𝑡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110</m:t>
                    </m:r>
                    <m:r>
                      <a:rPr lang="it-IT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fr-FR" dirty="0"/>
              </a:p>
            </p:txBody>
          </p:sp>
        </mc:Choice>
        <mc:Fallback xmlns="">
          <p:sp>
            <p:nvSpPr>
              <p:cNvPr id="14" name="Espace réservé du texte 4">
                <a:extLst>
                  <a:ext uri="{FF2B5EF4-FFF2-40B4-BE49-F238E27FC236}">
                    <a16:creationId xmlns:a16="http://schemas.microsoft.com/office/drawing/2014/main" id="{B9863221-1602-45B1-A14C-B9FAB3CD44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0076" y="4437112"/>
                <a:ext cx="3132348" cy="461520"/>
              </a:xfrm>
              <a:prstGeom prst="rect">
                <a:avLst/>
              </a:prstGeom>
              <a:blipFill>
                <a:blip r:embed="rId5"/>
                <a:stretch>
                  <a:fillRect l="-4669" t="-25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5" name="Tableau 6">
            <a:extLst>
              <a:ext uri="{FF2B5EF4-FFF2-40B4-BE49-F238E27FC236}">
                <a16:creationId xmlns:a16="http://schemas.microsoft.com/office/drawing/2014/main" id="{6DCF6B36-FE4A-405D-B28B-12C094208D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5677549"/>
              </p:ext>
            </p:extLst>
          </p:nvPr>
        </p:nvGraphicFramePr>
        <p:xfrm>
          <a:off x="7320136" y="4970639"/>
          <a:ext cx="40324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224">
                  <a:extLst>
                    <a:ext uri="{9D8B030D-6E8A-4147-A177-3AD203B41FA5}">
                      <a16:colId xmlns:a16="http://schemas.microsoft.com/office/drawing/2014/main" val="510677375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3259784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Resource</a:t>
                      </a:r>
                      <a:endParaRPr lang="fr-FR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Allocation</a:t>
                      </a:r>
                      <a:endParaRPr lang="fr-FR" b="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0292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0070AD"/>
                          </a:solidFill>
                        </a:rPr>
                        <a:t>Resource 1</a:t>
                      </a:r>
                      <a:endParaRPr lang="fr-FR" dirty="0">
                        <a:solidFill>
                          <a:srgbClr val="0070AD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0.82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166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0F999C"/>
                          </a:solidFill>
                        </a:rPr>
                        <a:t>Resource 2</a:t>
                      </a:r>
                      <a:endParaRPr lang="fr-FR" dirty="0">
                        <a:solidFill>
                          <a:srgbClr val="0F999C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0.95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381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>
                          <a:solidFill>
                            <a:srgbClr val="CB2980"/>
                          </a:solidFill>
                        </a:rPr>
                        <a:t>Resource 3</a:t>
                      </a:r>
                      <a:endParaRPr lang="fr-FR" dirty="0">
                        <a:solidFill>
                          <a:srgbClr val="CB2980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0.97</a:t>
                      </a:r>
                      <a:endParaRPr lang="fr-FR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085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9013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Test Case 3:</a:t>
            </a:r>
          </a:p>
          <a:p>
            <a:r>
              <a:rPr lang="en-US" dirty="0"/>
              <a:t>Airfoil optimization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2500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360ED8DF-20D5-4677-86E7-0C7B8E8F980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it-IT" sz="2900" b="1" dirty="0"/>
                  <a:t>Goal: </a:t>
                </a:r>
                <a:r>
                  <a:rPr lang="it-IT" sz="2900" dirty="0"/>
                  <a:t>Optimize the aerodynamic efficiency </a:t>
                </a:r>
                <a14:m>
                  <m:oMath xmlns:m="http://schemas.openxmlformats.org/officeDocument/2006/math">
                    <m:r>
                      <a:rPr lang="it-IT" sz="4000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t-IT" sz="2900" dirty="0"/>
                  <a:t> of an airfoil</a:t>
                </a:r>
              </a:p>
              <a:p>
                <a:endParaRPr lang="it-IT" sz="2900" dirty="0"/>
              </a:p>
              <a:p>
                <a:r>
                  <a:rPr lang="it-IT" sz="2900" b="1" dirty="0"/>
                  <a:t>Variables: </a:t>
                </a:r>
                <a:r>
                  <a:rPr lang="it-IT" sz="2900" dirty="0"/>
                  <a:t>Airfoil geometry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𝑠𝑝𝑒𝑒𝑑</m:t>
                      </m:r>
                    </m:oMath>
                  </m:oMathPara>
                </a14:m>
                <a:endParaRPr lang="it-IT" sz="2600" b="0" i="1" dirty="0">
                  <a:latin typeface="Cambria Math" panose="02040503050406030204" pitchFamily="18" charset="0"/>
                </a:endParaRPr>
              </a:p>
              <a:p>
                <a:endParaRPr lang="it-IT" sz="26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it-IT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it-IT" sz="2600" b="0" i="1" dirty="0">
                    <a:latin typeface="Cambria Math" panose="02040503050406030204" pitchFamily="18" charset="0"/>
                  </a:rPr>
                  <a:t> = angle of  attack</a:t>
                </a:r>
              </a:p>
              <a:p>
                <a:endParaRPr lang="it-IT" sz="26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𝐿𝑖𝑓𝑡</m:t>
                      </m:r>
                    </m:oMath>
                  </m:oMathPara>
                </a14:m>
                <a:endParaRPr lang="fr-FR" sz="2600" b="0" dirty="0"/>
              </a:p>
              <a:p>
                <a:endParaRPr lang="fr-FR" sz="2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600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𝐷𝑟𝑎𝑔</m:t>
                      </m:r>
                    </m:oMath>
                  </m:oMathPara>
                </a14:m>
                <a:endParaRPr lang="it-IT" sz="2600" b="0" dirty="0"/>
              </a:p>
              <a:p>
                <a:endParaRPr lang="it-IT" sz="26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600" i="1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26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r>
                        <a:rPr lang="it-IT" sz="2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it-IT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26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it-IT" sz="26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den>
                      </m:f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2600" b="0" i="1" smtClean="0">
                          <a:latin typeface="Cambria Math" panose="02040503050406030204" pitchFamily="18" charset="0"/>
                        </a:rPr>
                        <m:t>𝐸𝑓𝑓𝑖𝑐𝑖𝑒𝑛𝑐𝑦</m:t>
                      </m:r>
                    </m:oMath>
                  </m:oMathPara>
                </a14:m>
                <a:endParaRPr lang="it-IT" sz="2600" b="0" dirty="0"/>
              </a:p>
            </p:txBody>
          </p:sp>
        </mc:Choice>
        <mc:Fallback xmlns="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360ED8DF-20D5-4677-86E7-0C7B8E8F98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02" t="-2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388B6E04-CEB0-4AE4-9C94-C6AE1AE7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optimization: Formulation</a:t>
            </a:r>
            <a:endParaRPr lang="fr-FR" dirty="0"/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7EEB8F09-1FA6-4442-8494-BB5AA212B3D1}"/>
              </a:ext>
            </a:extLst>
          </p:cNvPr>
          <p:cNvGrpSpPr/>
          <p:nvPr/>
        </p:nvGrpSpPr>
        <p:grpSpPr>
          <a:xfrm>
            <a:off x="4079776" y="2348564"/>
            <a:ext cx="7398444" cy="2928635"/>
            <a:chOff x="4402130" y="2288258"/>
            <a:chExt cx="7398444" cy="2928635"/>
          </a:xfrm>
        </p:grpSpPr>
        <p:sp>
          <p:nvSpPr>
            <p:cNvPr id="3" name="Forme libre : forme 2">
              <a:extLst>
                <a:ext uri="{FF2B5EF4-FFF2-40B4-BE49-F238E27FC236}">
                  <a16:creationId xmlns:a16="http://schemas.microsoft.com/office/drawing/2014/main" id="{C2284FA4-9E20-41B7-86FD-7E55B3A31FC3}"/>
                </a:ext>
              </a:extLst>
            </p:cNvPr>
            <p:cNvSpPr/>
            <p:nvPr/>
          </p:nvSpPr>
          <p:spPr>
            <a:xfrm rot="518381">
              <a:off x="7464152" y="4437112"/>
              <a:ext cx="3643601" cy="531032"/>
            </a:xfrm>
            <a:custGeom>
              <a:avLst/>
              <a:gdLst>
                <a:gd name="connsiteX0" fmla="*/ 10513165 w 10587622"/>
                <a:gd name="connsiteY0" fmla="*/ 962300 h 1317936"/>
                <a:gd name="connsiteX1" fmla="*/ 8565832 w 10587622"/>
                <a:gd name="connsiteY1" fmla="*/ 522033 h 1317936"/>
                <a:gd name="connsiteX2" fmla="*/ 5568632 w 10587622"/>
                <a:gd name="connsiteY2" fmla="*/ 81767 h 1317936"/>
                <a:gd name="connsiteX3" fmla="*/ 3460432 w 10587622"/>
                <a:gd name="connsiteY3" fmla="*/ 5567 h 1317936"/>
                <a:gd name="connsiteX4" fmla="*/ 1767099 w 10587622"/>
                <a:gd name="connsiteY4" fmla="*/ 157967 h 1317936"/>
                <a:gd name="connsiteX5" fmla="*/ 403965 w 10587622"/>
                <a:gd name="connsiteY5" fmla="*/ 564367 h 1317936"/>
                <a:gd name="connsiteX6" fmla="*/ 48365 w 10587622"/>
                <a:gd name="connsiteY6" fmla="*/ 843767 h 1317936"/>
                <a:gd name="connsiteX7" fmla="*/ 6032 w 10587622"/>
                <a:gd name="connsiteY7" fmla="*/ 1013100 h 1317936"/>
                <a:gd name="connsiteX8" fmla="*/ 73765 w 10587622"/>
                <a:gd name="connsiteY8" fmla="*/ 1190900 h 1317936"/>
                <a:gd name="connsiteX9" fmla="*/ 403965 w 10587622"/>
                <a:gd name="connsiteY9" fmla="*/ 1258633 h 1317936"/>
                <a:gd name="connsiteX10" fmla="*/ 1403032 w 10587622"/>
                <a:gd name="connsiteY10" fmla="*/ 1317900 h 1317936"/>
                <a:gd name="connsiteX11" fmla="*/ 3392699 w 10587622"/>
                <a:gd name="connsiteY11" fmla="*/ 1250167 h 1317936"/>
                <a:gd name="connsiteX12" fmla="*/ 5771832 w 10587622"/>
                <a:gd name="connsiteY12" fmla="*/ 1140100 h 1317936"/>
                <a:gd name="connsiteX13" fmla="*/ 8658965 w 10587622"/>
                <a:gd name="connsiteY13" fmla="*/ 1021567 h 1317936"/>
                <a:gd name="connsiteX14" fmla="*/ 10039032 w 10587622"/>
                <a:gd name="connsiteY14" fmla="*/ 987700 h 1317936"/>
                <a:gd name="connsiteX15" fmla="*/ 10513165 w 10587622"/>
                <a:gd name="connsiteY15" fmla="*/ 962300 h 1317936"/>
                <a:gd name="connsiteX0" fmla="*/ 10517288 w 10591745"/>
                <a:gd name="connsiteY0" fmla="*/ 962300 h 1317933"/>
                <a:gd name="connsiteX1" fmla="*/ 8569955 w 10591745"/>
                <a:gd name="connsiteY1" fmla="*/ 522033 h 1317933"/>
                <a:gd name="connsiteX2" fmla="*/ 5572755 w 10591745"/>
                <a:gd name="connsiteY2" fmla="*/ 81767 h 1317933"/>
                <a:gd name="connsiteX3" fmla="*/ 3464555 w 10591745"/>
                <a:gd name="connsiteY3" fmla="*/ 5567 h 1317933"/>
                <a:gd name="connsiteX4" fmla="*/ 1771222 w 10591745"/>
                <a:gd name="connsiteY4" fmla="*/ 157967 h 1317933"/>
                <a:gd name="connsiteX5" fmla="*/ 408088 w 10591745"/>
                <a:gd name="connsiteY5" fmla="*/ 564367 h 1317933"/>
                <a:gd name="connsiteX6" fmla="*/ 52488 w 10591745"/>
                <a:gd name="connsiteY6" fmla="*/ 843767 h 1317933"/>
                <a:gd name="connsiteX7" fmla="*/ 10155 w 10591745"/>
                <a:gd name="connsiteY7" fmla="*/ 1013100 h 1317933"/>
                <a:gd name="connsiteX8" fmla="*/ 135038 w 10591745"/>
                <a:gd name="connsiteY8" fmla="*/ 1216300 h 1317933"/>
                <a:gd name="connsiteX9" fmla="*/ 408088 w 10591745"/>
                <a:gd name="connsiteY9" fmla="*/ 1258633 h 1317933"/>
                <a:gd name="connsiteX10" fmla="*/ 1407155 w 10591745"/>
                <a:gd name="connsiteY10" fmla="*/ 1317900 h 1317933"/>
                <a:gd name="connsiteX11" fmla="*/ 3396822 w 10591745"/>
                <a:gd name="connsiteY11" fmla="*/ 1250167 h 1317933"/>
                <a:gd name="connsiteX12" fmla="*/ 5775955 w 10591745"/>
                <a:gd name="connsiteY12" fmla="*/ 1140100 h 1317933"/>
                <a:gd name="connsiteX13" fmla="*/ 8663088 w 10591745"/>
                <a:gd name="connsiteY13" fmla="*/ 1021567 h 1317933"/>
                <a:gd name="connsiteX14" fmla="*/ 10043155 w 10591745"/>
                <a:gd name="connsiteY14" fmla="*/ 987700 h 1317933"/>
                <a:gd name="connsiteX15" fmla="*/ 10517288 w 10591745"/>
                <a:gd name="connsiteY15" fmla="*/ 962300 h 1317933"/>
                <a:gd name="connsiteX0" fmla="*/ 10509197 w 10583654"/>
                <a:gd name="connsiteY0" fmla="*/ 962300 h 1317933"/>
                <a:gd name="connsiteX1" fmla="*/ 8561864 w 10583654"/>
                <a:gd name="connsiteY1" fmla="*/ 522033 h 1317933"/>
                <a:gd name="connsiteX2" fmla="*/ 5564664 w 10583654"/>
                <a:gd name="connsiteY2" fmla="*/ 81767 h 1317933"/>
                <a:gd name="connsiteX3" fmla="*/ 3456464 w 10583654"/>
                <a:gd name="connsiteY3" fmla="*/ 5567 h 1317933"/>
                <a:gd name="connsiteX4" fmla="*/ 1763131 w 10583654"/>
                <a:gd name="connsiteY4" fmla="*/ 157967 h 1317933"/>
                <a:gd name="connsiteX5" fmla="*/ 399997 w 10583654"/>
                <a:gd name="connsiteY5" fmla="*/ 564367 h 1317933"/>
                <a:gd name="connsiteX6" fmla="*/ 76147 w 10583654"/>
                <a:gd name="connsiteY6" fmla="*/ 824717 h 1317933"/>
                <a:gd name="connsiteX7" fmla="*/ 2064 w 10583654"/>
                <a:gd name="connsiteY7" fmla="*/ 1013100 h 1317933"/>
                <a:gd name="connsiteX8" fmla="*/ 126947 w 10583654"/>
                <a:gd name="connsiteY8" fmla="*/ 1216300 h 1317933"/>
                <a:gd name="connsiteX9" fmla="*/ 399997 w 10583654"/>
                <a:gd name="connsiteY9" fmla="*/ 1258633 h 1317933"/>
                <a:gd name="connsiteX10" fmla="*/ 1399064 w 10583654"/>
                <a:gd name="connsiteY10" fmla="*/ 1317900 h 1317933"/>
                <a:gd name="connsiteX11" fmla="*/ 3388731 w 10583654"/>
                <a:gd name="connsiteY11" fmla="*/ 1250167 h 1317933"/>
                <a:gd name="connsiteX12" fmla="*/ 5767864 w 10583654"/>
                <a:gd name="connsiteY12" fmla="*/ 1140100 h 1317933"/>
                <a:gd name="connsiteX13" fmla="*/ 8654997 w 10583654"/>
                <a:gd name="connsiteY13" fmla="*/ 1021567 h 1317933"/>
                <a:gd name="connsiteX14" fmla="*/ 10035064 w 10583654"/>
                <a:gd name="connsiteY14" fmla="*/ 987700 h 1317933"/>
                <a:gd name="connsiteX15" fmla="*/ 10509197 w 10583654"/>
                <a:gd name="connsiteY15" fmla="*/ 962300 h 1317933"/>
                <a:gd name="connsiteX0" fmla="*/ 10509197 w 10583654"/>
                <a:gd name="connsiteY0" fmla="*/ 962300 h 1319379"/>
                <a:gd name="connsiteX1" fmla="*/ 8561864 w 10583654"/>
                <a:gd name="connsiteY1" fmla="*/ 522033 h 1319379"/>
                <a:gd name="connsiteX2" fmla="*/ 5564664 w 10583654"/>
                <a:gd name="connsiteY2" fmla="*/ 81767 h 1319379"/>
                <a:gd name="connsiteX3" fmla="*/ 3456464 w 10583654"/>
                <a:gd name="connsiteY3" fmla="*/ 5567 h 1319379"/>
                <a:gd name="connsiteX4" fmla="*/ 1763131 w 10583654"/>
                <a:gd name="connsiteY4" fmla="*/ 157967 h 1319379"/>
                <a:gd name="connsiteX5" fmla="*/ 399997 w 10583654"/>
                <a:gd name="connsiteY5" fmla="*/ 564367 h 1319379"/>
                <a:gd name="connsiteX6" fmla="*/ 76147 w 10583654"/>
                <a:gd name="connsiteY6" fmla="*/ 824717 h 1319379"/>
                <a:gd name="connsiteX7" fmla="*/ 2064 w 10583654"/>
                <a:gd name="connsiteY7" fmla="*/ 1013100 h 1319379"/>
                <a:gd name="connsiteX8" fmla="*/ 126947 w 10583654"/>
                <a:gd name="connsiteY8" fmla="*/ 1216300 h 1319379"/>
                <a:gd name="connsiteX9" fmla="*/ 431747 w 10583654"/>
                <a:gd name="connsiteY9" fmla="*/ 1290383 h 1319379"/>
                <a:gd name="connsiteX10" fmla="*/ 1399064 w 10583654"/>
                <a:gd name="connsiteY10" fmla="*/ 1317900 h 1319379"/>
                <a:gd name="connsiteX11" fmla="*/ 3388731 w 10583654"/>
                <a:gd name="connsiteY11" fmla="*/ 1250167 h 1319379"/>
                <a:gd name="connsiteX12" fmla="*/ 5767864 w 10583654"/>
                <a:gd name="connsiteY12" fmla="*/ 1140100 h 1319379"/>
                <a:gd name="connsiteX13" fmla="*/ 8654997 w 10583654"/>
                <a:gd name="connsiteY13" fmla="*/ 1021567 h 1319379"/>
                <a:gd name="connsiteX14" fmla="*/ 10035064 w 10583654"/>
                <a:gd name="connsiteY14" fmla="*/ 987700 h 1319379"/>
                <a:gd name="connsiteX15" fmla="*/ 10509197 w 10583654"/>
                <a:gd name="connsiteY15" fmla="*/ 962300 h 1319379"/>
                <a:gd name="connsiteX0" fmla="*/ 10509197 w 10583654"/>
                <a:gd name="connsiteY0" fmla="*/ 962300 h 1319379"/>
                <a:gd name="connsiteX1" fmla="*/ 8561864 w 10583654"/>
                <a:gd name="connsiteY1" fmla="*/ 522033 h 1319379"/>
                <a:gd name="connsiteX2" fmla="*/ 5564664 w 10583654"/>
                <a:gd name="connsiteY2" fmla="*/ 81767 h 1319379"/>
                <a:gd name="connsiteX3" fmla="*/ 3456464 w 10583654"/>
                <a:gd name="connsiteY3" fmla="*/ 5567 h 1319379"/>
                <a:gd name="connsiteX4" fmla="*/ 1763131 w 10583654"/>
                <a:gd name="connsiteY4" fmla="*/ 157967 h 1319379"/>
                <a:gd name="connsiteX5" fmla="*/ 399997 w 10583654"/>
                <a:gd name="connsiteY5" fmla="*/ 564367 h 1319379"/>
                <a:gd name="connsiteX6" fmla="*/ 76147 w 10583654"/>
                <a:gd name="connsiteY6" fmla="*/ 824717 h 1319379"/>
                <a:gd name="connsiteX7" fmla="*/ 2064 w 10583654"/>
                <a:gd name="connsiteY7" fmla="*/ 1013100 h 1319379"/>
                <a:gd name="connsiteX8" fmla="*/ 126947 w 10583654"/>
                <a:gd name="connsiteY8" fmla="*/ 1216300 h 1319379"/>
                <a:gd name="connsiteX9" fmla="*/ 431747 w 10583654"/>
                <a:gd name="connsiteY9" fmla="*/ 1290383 h 1319379"/>
                <a:gd name="connsiteX10" fmla="*/ 1399064 w 10583654"/>
                <a:gd name="connsiteY10" fmla="*/ 1317900 h 1319379"/>
                <a:gd name="connsiteX11" fmla="*/ 3388731 w 10583654"/>
                <a:gd name="connsiteY11" fmla="*/ 1250167 h 1319379"/>
                <a:gd name="connsiteX12" fmla="*/ 5767864 w 10583654"/>
                <a:gd name="connsiteY12" fmla="*/ 1140100 h 1319379"/>
                <a:gd name="connsiteX13" fmla="*/ 8654997 w 10583654"/>
                <a:gd name="connsiteY13" fmla="*/ 1021567 h 1319379"/>
                <a:gd name="connsiteX14" fmla="*/ 10035064 w 10583654"/>
                <a:gd name="connsiteY14" fmla="*/ 987700 h 1319379"/>
                <a:gd name="connsiteX15" fmla="*/ 10509197 w 10583654"/>
                <a:gd name="connsiteY15" fmla="*/ 962300 h 1319379"/>
                <a:gd name="connsiteX0" fmla="*/ 10509197 w 10583654"/>
                <a:gd name="connsiteY0" fmla="*/ 962300 h 1319379"/>
                <a:gd name="connsiteX1" fmla="*/ 8561864 w 10583654"/>
                <a:gd name="connsiteY1" fmla="*/ 522033 h 1319379"/>
                <a:gd name="connsiteX2" fmla="*/ 5564664 w 10583654"/>
                <a:gd name="connsiteY2" fmla="*/ 81767 h 1319379"/>
                <a:gd name="connsiteX3" fmla="*/ 3456464 w 10583654"/>
                <a:gd name="connsiteY3" fmla="*/ 5567 h 1319379"/>
                <a:gd name="connsiteX4" fmla="*/ 1763131 w 10583654"/>
                <a:gd name="connsiteY4" fmla="*/ 157967 h 1319379"/>
                <a:gd name="connsiteX5" fmla="*/ 399997 w 10583654"/>
                <a:gd name="connsiteY5" fmla="*/ 564367 h 1319379"/>
                <a:gd name="connsiteX6" fmla="*/ 76147 w 10583654"/>
                <a:gd name="connsiteY6" fmla="*/ 824717 h 1319379"/>
                <a:gd name="connsiteX7" fmla="*/ 2064 w 10583654"/>
                <a:gd name="connsiteY7" fmla="*/ 1013100 h 1319379"/>
                <a:gd name="connsiteX8" fmla="*/ 126947 w 10583654"/>
                <a:gd name="connsiteY8" fmla="*/ 1216300 h 1319379"/>
                <a:gd name="connsiteX9" fmla="*/ 431747 w 10583654"/>
                <a:gd name="connsiteY9" fmla="*/ 1290383 h 1319379"/>
                <a:gd name="connsiteX10" fmla="*/ 1399064 w 10583654"/>
                <a:gd name="connsiteY10" fmla="*/ 1317900 h 1319379"/>
                <a:gd name="connsiteX11" fmla="*/ 3388731 w 10583654"/>
                <a:gd name="connsiteY11" fmla="*/ 1250167 h 1319379"/>
                <a:gd name="connsiteX12" fmla="*/ 5767864 w 10583654"/>
                <a:gd name="connsiteY12" fmla="*/ 1140100 h 1319379"/>
                <a:gd name="connsiteX13" fmla="*/ 8654997 w 10583654"/>
                <a:gd name="connsiteY13" fmla="*/ 1021567 h 1319379"/>
                <a:gd name="connsiteX14" fmla="*/ 10035064 w 10583654"/>
                <a:gd name="connsiteY14" fmla="*/ 987700 h 1319379"/>
                <a:gd name="connsiteX15" fmla="*/ 10509197 w 10583654"/>
                <a:gd name="connsiteY15" fmla="*/ 962300 h 1319379"/>
                <a:gd name="connsiteX0" fmla="*/ 10511335 w 10585792"/>
                <a:gd name="connsiteY0" fmla="*/ 962300 h 1319379"/>
                <a:gd name="connsiteX1" fmla="*/ 8564002 w 10585792"/>
                <a:gd name="connsiteY1" fmla="*/ 522033 h 1319379"/>
                <a:gd name="connsiteX2" fmla="*/ 5566802 w 10585792"/>
                <a:gd name="connsiteY2" fmla="*/ 81767 h 1319379"/>
                <a:gd name="connsiteX3" fmla="*/ 3458602 w 10585792"/>
                <a:gd name="connsiteY3" fmla="*/ 5567 h 1319379"/>
                <a:gd name="connsiteX4" fmla="*/ 1765269 w 10585792"/>
                <a:gd name="connsiteY4" fmla="*/ 157967 h 1319379"/>
                <a:gd name="connsiteX5" fmla="*/ 402135 w 10585792"/>
                <a:gd name="connsiteY5" fmla="*/ 564367 h 1319379"/>
                <a:gd name="connsiteX6" fmla="*/ 65585 w 10585792"/>
                <a:gd name="connsiteY6" fmla="*/ 815192 h 1319379"/>
                <a:gd name="connsiteX7" fmla="*/ 4202 w 10585792"/>
                <a:gd name="connsiteY7" fmla="*/ 1013100 h 1319379"/>
                <a:gd name="connsiteX8" fmla="*/ 129085 w 10585792"/>
                <a:gd name="connsiteY8" fmla="*/ 1216300 h 1319379"/>
                <a:gd name="connsiteX9" fmla="*/ 433885 w 10585792"/>
                <a:gd name="connsiteY9" fmla="*/ 1290383 h 1319379"/>
                <a:gd name="connsiteX10" fmla="*/ 1401202 w 10585792"/>
                <a:gd name="connsiteY10" fmla="*/ 1317900 h 1319379"/>
                <a:gd name="connsiteX11" fmla="*/ 3390869 w 10585792"/>
                <a:gd name="connsiteY11" fmla="*/ 1250167 h 1319379"/>
                <a:gd name="connsiteX12" fmla="*/ 5770002 w 10585792"/>
                <a:gd name="connsiteY12" fmla="*/ 1140100 h 1319379"/>
                <a:gd name="connsiteX13" fmla="*/ 8657135 w 10585792"/>
                <a:gd name="connsiteY13" fmla="*/ 1021567 h 1319379"/>
                <a:gd name="connsiteX14" fmla="*/ 10037202 w 10585792"/>
                <a:gd name="connsiteY14" fmla="*/ 987700 h 1319379"/>
                <a:gd name="connsiteX15" fmla="*/ 10511335 w 10585792"/>
                <a:gd name="connsiteY15" fmla="*/ 962300 h 1319379"/>
                <a:gd name="connsiteX0" fmla="*/ 10509380 w 10583837"/>
                <a:gd name="connsiteY0" fmla="*/ 962300 h 1319379"/>
                <a:gd name="connsiteX1" fmla="*/ 8562047 w 10583837"/>
                <a:gd name="connsiteY1" fmla="*/ 522033 h 1319379"/>
                <a:gd name="connsiteX2" fmla="*/ 5564847 w 10583837"/>
                <a:gd name="connsiteY2" fmla="*/ 81767 h 1319379"/>
                <a:gd name="connsiteX3" fmla="*/ 3456647 w 10583837"/>
                <a:gd name="connsiteY3" fmla="*/ 5567 h 1319379"/>
                <a:gd name="connsiteX4" fmla="*/ 1763314 w 10583837"/>
                <a:gd name="connsiteY4" fmla="*/ 157967 h 1319379"/>
                <a:gd name="connsiteX5" fmla="*/ 400180 w 10583837"/>
                <a:gd name="connsiteY5" fmla="*/ 564367 h 1319379"/>
                <a:gd name="connsiteX6" fmla="*/ 63630 w 10583837"/>
                <a:gd name="connsiteY6" fmla="*/ 815192 h 1319379"/>
                <a:gd name="connsiteX7" fmla="*/ 2247 w 10583837"/>
                <a:gd name="connsiteY7" fmla="*/ 1013100 h 1319379"/>
                <a:gd name="connsiteX8" fmla="*/ 127130 w 10583837"/>
                <a:gd name="connsiteY8" fmla="*/ 1216300 h 1319379"/>
                <a:gd name="connsiteX9" fmla="*/ 431930 w 10583837"/>
                <a:gd name="connsiteY9" fmla="*/ 1290383 h 1319379"/>
                <a:gd name="connsiteX10" fmla="*/ 1399247 w 10583837"/>
                <a:gd name="connsiteY10" fmla="*/ 1317900 h 1319379"/>
                <a:gd name="connsiteX11" fmla="*/ 3388914 w 10583837"/>
                <a:gd name="connsiteY11" fmla="*/ 1250167 h 1319379"/>
                <a:gd name="connsiteX12" fmla="*/ 5768047 w 10583837"/>
                <a:gd name="connsiteY12" fmla="*/ 1140100 h 1319379"/>
                <a:gd name="connsiteX13" fmla="*/ 8655180 w 10583837"/>
                <a:gd name="connsiteY13" fmla="*/ 1021567 h 1319379"/>
                <a:gd name="connsiteX14" fmla="*/ 10035247 w 10583837"/>
                <a:gd name="connsiteY14" fmla="*/ 987700 h 1319379"/>
                <a:gd name="connsiteX15" fmla="*/ 10509380 w 10583837"/>
                <a:gd name="connsiteY15" fmla="*/ 962300 h 1319379"/>
                <a:gd name="connsiteX0" fmla="*/ 10516408 w 10590865"/>
                <a:gd name="connsiteY0" fmla="*/ 962300 h 1319379"/>
                <a:gd name="connsiteX1" fmla="*/ 8569075 w 10590865"/>
                <a:gd name="connsiteY1" fmla="*/ 522033 h 1319379"/>
                <a:gd name="connsiteX2" fmla="*/ 5571875 w 10590865"/>
                <a:gd name="connsiteY2" fmla="*/ 81767 h 1319379"/>
                <a:gd name="connsiteX3" fmla="*/ 3463675 w 10590865"/>
                <a:gd name="connsiteY3" fmla="*/ 5567 h 1319379"/>
                <a:gd name="connsiteX4" fmla="*/ 1770342 w 10590865"/>
                <a:gd name="connsiteY4" fmla="*/ 157967 h 1319379"/>
                <a:gd name="connsiteX5" fmla="*/ 556433 w 10590865"/>
                <a:gd name="connsiteY5" fmla="*/ 500867 h 1319379"/>
                <a:gd name="connsiteX6" fmla="*/ 70658 w 10590865"/>
                <a:gd name="connsiteY6" fmla="*/ 815192 h 1319379"/>
                <a:gd name="connsiteX7" fmla="*/ 9275 w 10590865"/>
                <a:gd name="connsiteY7" fmla="*/ 1013100 h 1319379"/>
                <a:gd name="connsiteX8" fmla="*/ 134158 w 10590865"/>
                <a:gd name="connsiteY8" fmla="*/ 1216300 h 1319379"/>
                <a:gd name="connsiteX9" fmla="*/ 438958 w 10590865"/>
                <a:gd name="connsiteY9" fmla="*/ 1290383 h 1319379"/>
                <a:gd name="connsiteX10" fmla="*/ 1406275 w 10590865"/>
                <a:gd name="connsiteY10" fmla="*/ 1317900 h 1319379"/>
                <a:gd name="connsiteX11" fmla="*/ 3395942 w 10590865"/>
                <a:gd name="connsiteY11" fmla="*/ 1250167 h 1319379"/>
                <a:gd name="connsiteX12" fmla="*/ 5775075 w 10590865"/>
                <a:gd name="connsiteY12" fmla="*/ 1140100 h 1319379"/>
                <a:gd name="connsiteX13" fmla="*/ 8662208 w 10590865"/>
                <a:gd name="connsiteY13" fmla="*/ 1021567 h 1319379"/>
                <a:gd name="connsiteX14" fmla="*/ 10042275 w 10590865"/>
                <a:gd name="connsiteY14" fmla="*/ 987700 h 1319379"/>
                <a:gd name="connsiteX15" fmla="*/ 10516408 w 10590865"/>
                <a:gd name="connsiteY15" fmla="*/ 962300 h 1319379"/>
                <a:gd name="connsiteX0" fmla="*/ 10516408 w 10590865"/>
                <a:gd name="connsiteY0" fmla="*/ 962300 h 1319379"/>
                <a:gd name="connsiteX1" fmla="*/ 8569075 w 10590865"/>
                <a:gd name="connsiteY1" fmla="*/ 522033 h 1319379"/>
                <a:gd name="connsiteX2" fmla="*/ 5571875 w 10590865"/>
                <a:gd name="connsiteY2" fmla="*/ 81767 h 1319379"/>
                <a:gd name="connsiteX3" fmla="*/ 3463675 w 10590865"/>
                <a:gd name="connsiteY3" fmla="*/ 5567 h 1319379"/>
                <a:gd name="connsiteX4" fmla="*/ 1770342 w 10590865"/>
                <a:gd name="connsiteY4" fmla="*/ 157967 h 1319379"/>
                <a:gd name="connsiteX5" fmla="*/ 556433 w 10590865"/>
                <a:gd name="connsiteY5" fmla="*/ 500867 h 1319379"/>
                <a:gd name="connsiteX6" fmla="*/ 70658 w 10590865"/>
                <a:gd name="connsiteY6" fmla="*/ 815192 h 1319379"/>
                <a:gd name="connsiteX7" fmla="*/ 9275 w 10590865"/>
                <a:gd name="connsiteY7" fmla="*/ 1013100 h 1319379"/>
                <a:gd name="connsiteX8" fmla="*/ 134158 w 10590865"/>
                <a:gd name="connsiteY8" fmla="*/ 1216300 h 1319379"/>
                <a:gd name="connsiteX9" fmla="*/ 438958 w 10590865"/>
                <a:gd name="connsiteY9" fmla="*/ 1290383 h 1319379"/>
                <a:gd name="connsiteX10" fmla="*/ 1406275 w 10590865"/>
                <a:gd name="connsiteY10" fmla="*/ 1317900 h 1319379"/>
                <a:gd name="connsiteX11" fmla="*/ 3395942 w 10590865"/>
                <a:gd name="connsiteY11" fmla="*/ 1250167 h 1319379"/>
                <a:gd name="connsiteX12" fmla="*/ 5775075 w 10590865"/>
                <a:gd name="connsiteY12" fmla="*/ 1140100 h 1319379"/>
                <a:gd name="connsiteX13" fmla="*/ 8662208 w 10590865"/>
                <a:gd name="connsiteY13" fmla="*/ 1021567 h 1319379"/>
                <a:gd name="connsiteX14" fmla="*/ 10042275 w 10590865"/>
                <a:gd name="connsiteY14" fmla="*/ 987700 h 1319379"/>
                <a:gd name="connsiteX15" fmla="*/ 10516408 w 10590865"/>
                <a:gd name="connsiteY15" fmla="*/ 962300 h 1319379"/>
                <a:gd name="connsiteX0" fmla="*/ 10517337 w 10591794"/>
                <a:gd name="connsiteY0" fmla="*/ 962300 h 1319349"/>
                <a:gd name="connsiteX1" fmla="*/ 8570004 w 10591794"/>
                <a:gd name="connsiteY1" fmla="*/ 522033 h 1319349"/>
                <a:gd name="connsiteX2" fmla="*/ 5572804 w 10591794"/>
                <a:gd name="connsiteY2" fmla="*/ 81767 h 1319349"/>
                <a:gd name="connsiteX3" fmla="*/ 3464604 w 10591794"/>
                <a:gd name="connsiteY3" fmla="*/ 5567 h 1319349"/>
                <a:gd name="connsiteX4" fmla="*/ 1771271 w 10591794"/>
                <a:gd name="connsiteY4" fmla="*/ 157967 h 1319349"/>
                <a:gd name="connsiteX5" fmla="*/ 557362 w 10591794"/>
                <a:gd name="connsiteY5" fmla="*/ 500867 h 1319349"/>
                <a:gd name="connsiteX6" fmla="*/ 71587 w 10591794"/>
                <a:gd name="connsiteY6" fmla="*/ 815192 h 1319349"/>
                <a:gd name="connsiteX7" fmla="*/ 10204 w 10591794"/>
                <a:gd name="connsiteY7" fmla="*/ 1013100 h 1319349"/>
                <a:gd name="connsiteX8" fmla="*/ 147787 w 10591794"/>
                <a:gd name="connsiteY8" fmla="*/ 1219475 h 1319349"/>
                <a:gd name="connsiteX9" fmla="*/ 439887 w 10591794"/>
                <a:gd name="connsiteY9" fmla="*/ 1290383 h 1319349"/>
                <a:gd name="connsiteX10" fmla="*/ 1407204 w 10591794"/>
                <a:gd name="connsiteY10" fmla="*/ 1317900 h 1319349"/>
                <a:gd name="connsiteX11" fmla="*/ 3396871 w 10591794"/>
                <a:gd name="connsiteY11" fmla="*/ 1250167 h 1319349"/>
                <a:gd name="connsiteX12" fmla="*/ 5776004 w 10591794"/>
                <a:gd name="connsiteY12" fmla="*/ 1140100 h 1319349"/>
                <a:gd name="connsiteX13" fmla="*/ 8663137 w 10591794"/>
                <a:gd name="connsiteY13" fmla="*/ 1021567 h 1319349"/>
                <a:gd name="connsiteX14" fmla="*/ 10043204 w 10591794"/>
                <a:gd name="connsiteY14" fmla="*/ 987700 h 1319349"/>
                <a:gd name="connsiteX15" fmla="*/ 10517337 w 10591794"/>
                <a:gd name="connsiteY15" fmla="*/ 962300 h 1319349"/>
                <a:gd name="connsiteX0" fmla="*/ 10517337 w 10591794"/>
                <a:gd name="connsiteY0" fmla="*/ 962300 h 1320893"/>
                <a:gd name="connsiteX1" fmla="*/ 8570004 w 10591794"/>
                <a:gd name="connsiteY1" fmla="*/ 522033 h 1320893"/>
                <a:gd name="connsiteX2" fmla="*/ 5572804 w 10591794"/>
                <a:gd name="connsiteY2" fmla="*/ 81767 h 1320893"/>
                <a:gd name="connsiteX3" fmla="*/ 3464604 w 10591794"/>
                <a:gd name="connsiteY3" fmla="*/ 5567 h 1320893"/>
                <a:gd name="connsiteX4" fmla="*/ 1771271 w 10591794"/>
                <a:gd name="connsiteY4" fmla="*/ 157967 h 1320893"/>
                <a:gd name="connsiteX5" fmla="*/ 557362 w 10591794"/>
                <a:gd name="connsiteY5" fmla="*/ 500867 h 1320893"/>
                <a:gd name="connsiteX6" fmla="*/ 71587 w 10591794"/>
                <a:gd name="connsiteY6" fmla="*/ 815192 h 1320893"/>
                <a:gd name="connsiteX7" fmla="*/ 10204 w 10591794"/>
                <a:gd name="connsiteY7" fmla="*/ 1013100 h 1320893"/>
                <a:gd name="connsiteX8" fmla="*/ 147787 w 10591794"/>
                <a:gd name="connsiteY8" fmla="*/ 1219475 h 1320893"/>
                <a:gd name="connsiteX9" fmla="*/ 462112 w 10591794"/>
                <a:gd name="connsiteY9" fmla="*/ 1299908 h 1320893"/>
                <a:gd name="connsiteX10" fmla="*/ 1407204 w 10591794"/>
                <a:gd name="connsiteY10" fmla="*/ 1317900 h 1320893"/>
                <a:gd name="connsiteX11" fmla="*/ 3396871 w 10591794"/>
                <a:gd name="connsiteY11" fmla="*/ 1250167 h 1320893"/>
                <a:gd name="connsiteX12" fmla="*/ 5776004 w 10591794"/>
                <a:gd name="connsiteY12" fmla="*/ 1140100 h 1320893"/>
                <a:gd name="connsiteX13" fmla="*/ 8663137 w 10591794"/>
                <a:gd name="connsiteY13" fmla="*/ 1021567 h 1320893"/>
                <a:gd name="connsiteX14" fmla="*/ 10043204 w 10591794"/>
                <a:gd name="connsiteY14" fmla="*/ 987700 h 1320893"/>
                <a:gd name="connsiteX15" fmla="*/ 10517337 w 10591794"/>
                <a:gd name="connsiteY15" fmla="*/ 962300 h 1320893"/>
                <a:gd name="connsiteX0" fmla="*/ 10509594 w 10584051"/>
                <a:gd name="connsiteY0" fmla="*/ 962300 h 1320893"/>
                <a:gd name="connsiteX1" fmla="*/ 8562261 w 10584051"/>
                <a:gd name="connsiteY1" fmla="*/ 522033 h 1320893"/>
                <a:gd name="connsiteX2" fmla="*/ 5565061 w 10584051"/>
                <a:gd name="connsiteY2" fmla="*/ 81767 h 1320893"/>
                <a:gd name="connsiteX3" fmla="*/ 3456861 w 10584051"/>
                <a:gd name="connsiteY3" fmla="*/ 5567 h 1320893"/>
                <a:gd name="connsiteX4" fmla="*/ 1763528 w 10584051"/>
                <a:gd name="connsiteY4" fmla="*/ 157967 h 1320893"/>
                <a:gd name="connsiteX5" fmla="*/ 549619 w 10584051"/>
                <a:gd name="connsiteY5" fmla="*/ 500867 h 1320893"/>
                <a:gd name="connsiteX6" fmla="*/ 92419 w 10584051"/>
                <a:gd name="connsiteY6" fmla="*/ 786617 h 1320893"/>
                <a:gd name="connsiteX7" fmla="*/ 2461 w 10584051"/>
                <a:gd name="connsiteY7" fmla="*/ 1013100 h 1320893"/>
                <a:gd name="connsiteX8" fmla="*/ 140044 w 10584051"/>
                <a:gd name="connsiteY8" fmla="*/ 1219475 h 1320893"/>
                <a:gd name="connsiteX9" fmla="*/ 454369 w 10584051"/>
                <a:gd name="connsiteY9" fmla="*/ 1299908 h 1320893"/>
                <a:gd name="connsiteX10" fmla="*/ 1399461 w 10584051"/>
                <a:gd name="connsiteY10" fmla="*/ 1317900 h 1320893"/>
                <a:gd name="connsiteX11" fmla="*/ 3389128 w 10584051"/>
                <a:gd name="connsiteY11" fmla="*/ 1250167 h 1320893"/>
                <a:gd name="connsiteX12" fmla="*/ 5768261 w 10584051"/>
                <a:gd name="connsiteY12" fmla="*/ 1140100 h 1320893"/>
                <a:gd name="connsiteX13" fmla="*/ 8655394 w 10584051"/>
                <a:gd name="connsiteY13" fmla="*/ 1021567 h 1320893"/>
                <a:gd name="connsiteX14" fmla="*/ 10035461 w 10584051"/>
                <a:gd name="connsiteY14" fmla="*/ 987700 h 1320893"/>
                <a:gd name="connsiteX15" fmla="*/ 10509594 w 10584051"/>
                <a:gd name="connsiteY15" fmla="*/ 962300 h 1320893"/>
                <a:gd name="connsiteX0" fmla="*/ 10509594 w 10584051"/>
                <a:gd name="connsiteY0" fmla="*/ 962300 h 1332497"/>
                <a:gd name="connsiteX1" fmla="*/ 8562261 w 10584051"/>
                <a:gd name="connsiteY1" fmla="*/ 522033 h 1332497"/>
                <a:gd name="connsiteX2" fmla="*/ 5565061 w 10584051"/>
                <a:gd name="connsiteY2" fmla="*/ 81767 h 1332497"/>
                <a:gd name="connsiteX3" fmla="*/ 3456861 w 10584051"/>
                <a:gd name="connsiteY3" fmla="*/ 5567 h 1332497"/>
                <a:gd name="connsiteX4" fmla="*/ 1763528 w 10584051"/>
                <a:gd name="connsiteY4" fmla="*/ 157967 h 1332497"/>
                <a:gd name="connsiteX5" fmla="*/ 549619 w 10584051"/>
                <a:gd name="connsiteY5" fmla="*/ 500867 h 1332497"/>
                <a:gd name="connsiteX6" fmla="*/ 92419 w 10584051"/>
                <a:gd name="connsiteY6" fmla="*/ 786617 h 1332497"/>
                <a:gd name="connsiteX7" fmla="*/ 2461 w 10584051"/>
                <a:gd name="connsiteY7" fmla="*/ 1013100 h 1332497"/>
                <a:gd name="connsiteX8" fmla="*/ 140044 w 10584051"/>
                <a:gd name="connsiteY8" fmla="*/ 1219475 h 1332497"/>
                <a:gd name="connsiteX9" fmla="*/ 454369 w 10584051"/>
                <a:gd name="connsiteY9" fmla="*/ 1299908 h 1332497"/>
                <a:gd name="connsiteX10" fmla="*/ 1405811 w 10584051"/>
                <a:gd name="connsiteY10" fmla="*/ 1330600 h 1332497"/>
                <a:gd name="connsiteX11" fmla="*/ 3389128 w 10584051"/>
                <a:gd name="connsiteY11" fmla="*/ 1250167 h 1332497"/>
                <a:gd name="connsiteX12" fmla="*/ 5768261 w 10584051"/>
                <a:gd name="connsiteY12" fmla="*/ 1140100 h 1332497"/>
                <a:gd name="connsiteX13" fmla="*/ 8655394 w 10584051"/>
                <a:gd name="connsiteY13" fmla="*/ 1021567 h 1332497"/>
                <a:gd name="connsiteX14" fmla="*/ 10035461 w 10584051"/>
                <a:gd name="connsiteY14" fmla="*/ 987700 h 1332497"/>
                <a:gd name="connsiteX15" fmla="*/ 10509594 w 10584051"/>
                <a:gd name="connsiteY15" fmla="*/ 962300 h 1332497"/>
                <a:gd name="connsiteX0" fmla="*/ 10509594 w 10584051"/>
                <a:gd name="connsiteY0" fmla="*/ 962300 h 1331661"/>
                <a:gd name="connsiteX1" fmla="*/ 8562261 w 10584051"/>
                <a:gd name="connsiteY1" fmla="*/ 522033 h 1331661"/>
                <a:gd name="connsiteX2" fmla="*/ 5565061 w 10584051"/>
                <a:gd name="connsiteY2" fmla="*/ 81767 h 1331661"/>
                <a:gd name="connsiteX3" fmla="*/ 3456861 w 10584051"/>
                <a:gd name="connsiteY3" fmla="*/ 5567 h 1331661"/>
                <a:gd name="connsiteX4" fmla="*/ 1763528 w 10584051"/>
                <a:gd name="connsiteY4" fmla="*/ 157967 h 1331661"/>
                <a:gd name="connsiteX5" fmla="*/ 549619 w 10584051"/>
                <a:gd name="connsiteY5" fmla="*/ 500867 h 1331661"/>
                <a:gd name="connsiteX6" fmla="*/ 92419 w 10584051"/>
                <a:gd name="connsiteY6" fmla="*/ 786617 h 1331661"/>
                <a:gd name="connsiteX7" fmla="*/ 2461 w 10584051"/>
                <a:gd name="connsiteY7" fmla="*/ 1013100 h 1331661"/>
                <a:gd name="connsiteX8" fmla="*/ 140044 w 10584051"/>
                <a:gd name="connsiteY8" fmla="*/ 1219475 h 1331661"/>
                <a:gd name="connsiteX9" fmla="*/ 454369 w 10584051"/>
                <a:gd name="connsiteY9" fmla="*/ 1299908 h 1331661"/>
                <a:gd name="connsiteX10" fmla="*/ 1405811 w 10584051"/>
                <a:gd name="connsiteY10" fmla="*/ 1330600 h 1331661"/>
                <a:gd name="connsiteX11" fmla="*/ 3392303 w 10584051"/>
                <a:gd name="connsiteY11" fmla="*/ 1266042 h 1331661"/>
                <a:gd name="connsiteX12" fmla="*/ 5768261 w 10584051"/>
                <a:gd name="connsiteY12" fmla="*/ 1140100 h 1331661"/>
                <a:gd name="connsiteX13" fmla="*/ 8655394 w 10584051"/>
                <a:gd name="connsiteY13" fmla="*/ 1021567 h 1331661"/>
                <a:gd name="connsiteX14" fmla="*/ 10035461 w 10584051"/>
                <a:gd name="connsiteY14" fmla="*/ 987700 h 1331661"/>
                <a:gd name="connsiteX15" fmla="*/ 10509594 w 10584051"/>
                <a:gd name="connsiteY15" fmla="*/ 962300 h 1331661"/>
                <a:gd name="connsiteX0" fmla="*/ 10510162 w 10584619"/>
                <a:gd name="connsiteY0" fmla="*/ 962300 h 1331661"/>
                <a:gd name="connsiteX1" fmla="*/ 8562829 w 10584619"/>
                <a:gd name="connsiteY1" fmla="*/ 522033 h 1331661"/>
                <a:gd name="connsiteX2" fmla="*/ 5565629 w 10584619"/>
                <a:gd name="connsiteY2" fmla="*/ 81767 h 1331661"/>
                <a:gd name="connsiteX3" fmla="*/ 3457429 w 10584619"/>
                <a:gd name="connsiteY3" fmla="*/ 5567 h 1331661"/>
                <a:gd name="connsiteX4" fmla="*/ 1764096 w 10584619"/>
                <a:gd name="connsiteY4" fmla="*/ 157967 h 1331661"/>
                <a:gd name="connsiteX5" fmla="*/ 585112 w 10584619"/>
                <a:gd name="connsiteY5" fmla="*/ 475467 h 1331661"/>
                <a:gd name="connsiteX6" fmla="*/ 92987 w 10584619"/>
                <a:gd name="connsiteY6" fmla="*/ 786617 h 1331661"/>
                <a:gd name="connsiteX7" fmla="*/ 3029 w 10584619"/>
                <a:gd name="connsiteY7" fmla="*/ 1013100 h 1331661"/>
                <a:gd name="connsiteX8" fmla="*/ 140612 w 10584619"/>
                <a:gd name="connsiteY8" fmla="*/ 1219475 h 1331661"/>
                <a:gd name="connsiteX9" fmla="*/ 454937 w 10584619"/>
                <a:gd name="connsiteY9" fmla="*/ 1299908 h 1331661"/>
                <a:gd name="connsiteX10" fmla="*/ 1406379 w 10584619"/>
                <a:gd name="connsiteY10" fmla="*/ 1330600 h 1331661"/>
                <a:gd name="connsiteX11" fmla="*/ 3392871 w 10584619"/>
                <a:gd name="connsiteY11" fmla="*/ 1266042 h 1331661"/>
                <a:gd name="connsiteX12" fmla="*/ 5768829 w 10584619"/>
                <a:gd name="connsiteY12" fmla="*/ 1140100 h 1331661"/>
                <a:gd name="connsiteX13" fmla="*/ 8655962 w 10584619"/>
                <a:gd name="connsiteY13" fmla="*/ 1021567 h 1331661"/>
                <a:gd name="connsiteX14" fmla="*/ 10036029 w 10584619"/>
                <a:gd name="connsiteY14" fmla="*/ 987700 h 1331661"/>
                <a:gd name="connsiteX15" fmla="*/ 10510162 w 10584619"/>
                <a:gd name="connsiteY15" fmla="*/ 962300 h 1331661"/>
                <a:gd name="connsiteX0" fmla="*/ 10512741 w 10587198"/>
                <a:gd name="connsiteY0" fmla="*/ 962300 h 1331661"/>
                <a:gd name="connsiteX1" fmla="*/ 8565408 w 10587198"/>
                <a:gd name="connsiteY1" fmla="*/ 522033 h 1331661"/>
                <a:gd name="connsiteX2" fmla="*/ 5568208 w 10587198"/>
                <a:gd name="connsiteY2" fmla="*/ 81767 h 1331661"/>
                <a:gd name="connsiteX3" fmla="*/ 3460008 w 10587198"/>
                <a:gd name="connsiteY3" fmla="*/ 5567 h 1331661"/>
                <a:gd name="connsiteX4" fmla="*/ 1766675 w 10587198"/>
                <a:gd name="connsiteY4" fmla="*/ 157967 h 1331661"/>
                <a:gd name="connsiteX5" fmla="*/ 689291 w 10587198"/>
                <a:gd name="connsiteY5" fmla="*/ 453242 h 1331661"/>
                <a:gd name="connsiteX6" fmla="*/ 95566 w 10587198"/>
                <a:gd name="connsiteY6" fmla="*/ 786617 h 1331661"/>
                <a:gd name="connsiteX7" fmla="*/ 5608 w 10587198"/>
                <a:gd name="connsiteY7" fmla="*/ 1013100 h 1331661"/>
                <a:gd name="connsiteX8" fmla="*/ 143191 w 10587198"/>
                <a:gd name="connsiteY8" fmla="*/ 1219475 h 1331661"/>
                <a:gd name="connsiteX9" fmla="*/ 457516 w 10587198"/>
                <a:gd name="connsiteY9" fmla="*/ 1299908 h 1331661"/>
                <a:gd name="connsiteX10" fmla="*/ 1408958 w 10587198"/>
                <a:gd name="connsiteY10" fmla="*/ 1330600 h 1331661"/>
                <a:gd name="connsiteX11" fmla="*/ 3395450 w 10587198"/>
                <a:gd name="connsiteY11" fmla="*/ 1266042 h 1331661"/>
                <a:gd name="connsiteX12" fmla="*/ 5771408 w 10587198"/>
                <a:gd name="connsiteY12" fmla="*/ 1140100 h 1331661"/>
                <a:gd name="connsiteX13" fmla="*/ 8658541 w 10587198"/>
                <a:gd name="connsiteY13" fmla="*/ 1021567 h 1331661"/>
                <a:gd name="connsiteX14" fmla="*/ 10038608 w 10587198"/>
                <a:gd name="connsiteY14" fmla="*/ 987700 h 1331661"/>
                <a:gd name="connsiteX15" fmla="*/ 10512741 w 10587198"/>
                <a:gd name="connsiteY15" fmla="*/ 962300 h 1331661"/>
                <a:gd name="connsiteX0" fmla="*/ 10509100 w 10583557"/>
                <a:gd name="connsiteY0" fmla="*/ 962300 h 1331661"/>
                <a:gd name="connsiteX1" fmla="*/ 8561767 w 10583557"/>
                <a:gd name="connsiteY1" fmla="*/ 522033 h 1331661"/>
                <a:gd name="connsiteX2" fmla="*/ 5564567 w 10583557"/>
                <a:gd name="connsiteY2" fmla="*/ 81767 h 1331661"/>
                <a:gd name="connsiteX3" fmla="*/ 3456367 w 10583557"/>
                <a:gd name="connsiteY3" fmla="*/ 5567 h 1331661"/>
                <a:gd name="connsiteX4" fmla="*/ 1763034 w 10583557"/>
                <a:gd name="connsiteY4" fmla="*/ 157967 h 1331661"/>
                <a:gd name="connsiteX5" fmla="*/ 685650 w 10583557"/>
                <a:gd name="connsiteY5" fmla="*/ 453242 h 1331661"/>
                <a:gd name="connsiteX6" fmla="*/ 107800 w 10583557"/>
                <a:gd name="connsiteY6" fmla="*/ 761217 h 1331661"/>
                <a:gd name="connsiteX7" fmla="*/ 1967 w 10583557"/>
                <a:gd name="connsiteY7" fmla="*/ 1013100 h 1331661"/>
                <a:gd name="connsiteX8" fmla="*/ 139550 w 10583557"/>
                <a:gd name="connsiteY8" fmla="*/ 1219475 h 1331661"/>
                <a:gd name="connsiteX9" fmla="*/ 453875 w 10583557"/>
                <a:gd name="connsiteY9" fmla="*/ 1299908 h 1331661"/>
                <a:gd name="connsiteX10" fmla="*/ 1405317 w 10583557"/>
                <a:gd name="connsiteY10" fmla="*/ 1330600 h 1331661"/>
                <a:gd name="connsiteX11" fmla="*/ 3391809 w 10583557"/>
                <a:gd name="connsiteY11" fmla="*/ 1266042 h 1331661"/>
                <a:gd name="connsiteX12" fmla="*/ 5767767 w 10583557"/>
                <a:gd name="connsiteY12" fmla="*/ 1140100 h 1331661"/>
                <a:gd name="connsiteX13" fmla="*/ 8654900 w 10583557"/>
                <a:gd name="connsiteY13" fmla="*/ 1021567 h 1331661"/>
                <a:gd name="connsiteX14" fmla="*/ 10034967 w 10583557"/>
                <a:gd name="connsiteY14" fmla="*/ 987700 h 1331661"/>
                <a:gd name="connsiteX15" fmla="*/ 10509100 w 10583557"/>
                <a:gd name="connsiteY15" fmla="*/ 962300 h 1331661"/>
                <a:gd name="connsiteX0" fmla="*/ 10510540 w 10584997"/>
                <a:gd name="connsiteY0" fmla="*/ 962300 h 1331597"/>
                <a:gd name="connsiteX1" fmla="*/ 8563207 w 10584997"/>
                <a:gd name="connsiteY1" fmla="*/ 522033 h 1331597"/>
                <a:gd name="connsiteX2" fmla="*/ 5566007 w 10584997"/>
                <a:gd name="connsiteY2" fmla="*/ 81767 h 1331597"/>
                <a:gd name="connsiteX3" fmla="*/ 3457807 w 10584997"/>
                <a:gd name="connsiteY3" fmla="*/ 5567 h 1331597"/>
                <a:gd name="connsiteX4" fmla="*/ 1764474 w 10584997"/>
                <a:gd name="connsiteY4" fmla="*/ 157967 h 1331597"/>
                <a:gd name="connsiteX5" fmla="*/ 687090 w 10584997"/>
                <a:gd name="connsiteY5" fmla="*/ 453242 h 1331597"/>
                <a:gd name="connsiteX6" fmla="*/ 109240 w 10584997"/>
                <a:gd name="connsiteY6" fmla="*/ 761217 h 1331597"/>
                <a:gd name="connsiteX7" fmla="*/ 3407 w 10584997"/>
                <a:gd name="connsiteY7" fmla="*/ 1013100 h 1331597"/>
                <a:gd name="connsiteX8" fmla="*/ 163215 w 10584997"/>
                <a:gd name="connsiteY8" fmla="*/ 1229000 h 1331597"/>
                <a:gd name="connsiteX9" fmla="*/ 455315 w 10584997"/>
                <a:gd name="connsiteY9" fmla="*/ 1299908 h 1331597"/>
                <a:gd name="connsiteX10" fmla="*/ 1406757 w 10584997"/>
                <a:gd name="connsiteY10" fmla="*/ 1330600 h 1331597"/>
                <a:gd name="connsiteX11" fmla="*/ 3393249 w 10584997"/>
                <a:gd name="connsiteY11" fmla="*/ 1266042 h 1331597"/>
                <a:gd name="connsiteX12" fmla="*/ 5769207 w 10584997"/>
                <a:gd name="connsiteY12" fmla="*/ 1140100 h 1331597"/>
                <a:gd name="connsiteX13" fmla="*/ 8656340 w 10584997"/>
                <a:gd name="connsiteY13" fmla="*/ 1021567 h 1331597"/>
                <a:gd name="connsiteX14" fmla="*/ 10036407 w 10584997"/>
                <a:gd name="connsiteY14" fmla="*/ 987700 h 1331597"/>
                <a:gd name="connsiteX15" fmla="*/ 10510540 w 10584997"/>
                <a:gd name="connsiteY15" fmla="*/ 962300 h 1331597"/>
                <a:gd name="connsiteX0" fmla="*/ 10510540 w 10584997"/>
                <a:gd name="connsiteY0" fmla="*/ 962300 h 1332303"/>
                <a:gd name="connsiteX1" fmla="*/ 8563207 w 10584997"/>
                <a:gd name="connsiteY1" fmla="*/ 522033 h 1332303"/>
                <a:gd name="connsiteX2" fmla="*/ 5566007 w 10584997"/>
                <a:gd name="connsiteY2" fmla="*/ 81767 h 1332303"/>
                <a:gd name="connsiteX3" fmla="*/ 3457807 w 10584997"/>
                <a:gd name="connsiteY3" fmla="*/ 5567 h 1332303"/>
                <a:gd name="connsiteX4" fmla="*/ 1764474 w 10584997"/>
                <a:gd name="connsiteY4" fmla="*/ 157967 h 1332303"/>
                <a:gd name="connsiteX5" fmla="*/ 687090 w 10584997"/>
                <a:gd name="connsiteY5" fmla="*/ 453242 h 1332303"/>
                <a:gd name="connsiteX6" fmla="*/ 109240 w 10584997"/>
                <a:gd name="connsiteY6" fmla="*/ 761217 h 1332303"/>
                <a:gd name="connsiteX7" fmla="*/ 3407 w 10584997"/>
                <a:gd name="connsiteY7" fmla="*/ 1013100 h 1332303"/>
                <a:gd name="connsiteX8" fmla="*/ 163215 w 10584997"/>
                <a:gd name="connsiteY8" fmla="*/ 1229000 h 1332303"/>
                <a:gd name="connsiteX9" fmla="*/ 487065 w 10584997"/>
                <a:gd name="connsiteY9" fmla="*/ 1306258 h 1332303"/>
                <a:gd name="connsiteX10" fmla="*/ 1406757 w 10584997"/>
                <a:gd name="connsiteY10" fmla="*/ 1330600 h 1332303"/>
                <a:gd name="connsiteX11" fmla="*/ 3393249 w 10584997"/>
                <a:gd name="connsiteY11" fmla="*/ 1266042 h 1332303"/>
                <a:gd name="connsiteX12" fmla="*/ 5769207 w 10584997"/>
                <a:gd name="connsiteY12" fmla="*/ 1140100 h 1332303"/>
                <a:gd name="connsiteX13" fmla="*/ 8656340 w 10584997"/>
                <a:gd name="connsiteY13" fmla="*/ 1021567 h 1332303"/>
                <a:gd name="connsiteX14" fmla="*/ 10036407 w 10584997"/>
                <a:gd name="connsiteY14" fmla="*/ 987700 h 1332303"/>
                <a:gd name="connsiteX15" fmla="*/ 10510540 w 10584997"/>
                <a:gd name="connsiteY15" fmla="*/ 962300 h 1332303"/>
                <a:gd name="connsiteX0" fmla="*/ 10510540 w 10584997"/>
                <a:gd name="connsiteY0" fmla="*/ 962300 h 1331920"/>
                <a:gd name="connsiteX1" fmla="*/ 8563207 w 10584997"/>
                <a:gd name="connsiteY1" fmla="*/ 522033 h 1331920"/>
                <a:gd name="connsiteX2" fmla="*/ 5566007 w 10584997"/>
                <a:gd name="connsiteY2" fmla="*/ 81767 h 1331920"/>
                <a:gd name="connsiteX3" fmla="*/ 3457807 w 10584997"/>
                <a:gd name="connsiteY3" fmla="*/ 5567 h 1331920"/>
                <a:gd name="connsiteX4" fmla="*/ 1764474 w 10584997"/>
                <a:gd name="connsiteY4" fmla="*/ 157967 h 1331920"/>
                <a:gd name="connsiteX5" fmla="*/ 687090 w 10584997"/>
                <a:gd name="connsiteY5" fmla="*/ 453242 h 1331920"/>
                <a:gd name="connsiteX6" fmla="*/ 109240 w 10584997"/>
                <a:gd name="connsiteY6" fmla="*/ 761217 h 1331920"/>
                <a:gd name="connsiteX7" fmla="*/ 3407 w 10584997"/>
                <a:gd name="connsiteY7" fmla="*/ 1013100 h 1331920"/>
                <a:gd name="connsiteX8" fmla="*/ 163215 w 10584997"/>
                <a:gd name="connsiteY8" fmla="*/ 1229000 h 1331920"/>
                <a:gd name="connsiteX9" fmla="*/ 487065 w 10584997"/>
                <a:gd name="connsiteY9" fmla="*/ 1306258 h 1331920"/>
                <a:gd name="connsiteX10" fmla="*/ 1406757 w 10584997"/>
                <a:gd name="connsiteY10" fmla="*/ 1330600 h 1331920"/>
                <a:gd name="connsiteX11" fmla="*/ 3393249 w 10584997"/>
                <a:gd name="connsiteY11" fmla="*/ 1266042 h 1331920"/>
                <a:gd name="connsiteX12" fmla="*/ 5769207 w 10584997"/>
                <a:gd name="connsiteY12" fmla="*/ 1140100 h 1331920"/>
                <a:gd name="connsiteX13" fmla="*/ 8656340 w 10584997"/>
                <a:gd name="connsiteY13" fmla="*/ 1021567 h 1331920"/>
                <a:gd name="connsiteX14" fmla="*/ 10036407 w 10584997"/>
                <a:gd name="connsiteY14" fmla="*/ 987700 h 1331920"/>
                <a:gd name="connsiteX15" fmla="*/ 10510540 w 10584997"/>
                <a:gd name="connsiteY15" fmla="*/ 962300 h 1331920"/>
                <a:gd name="connsiteX0" fmla="*/ 10510540 w 10584997"/>
                <a:gd name="connsiteY0" fmla="*/ 962300 h 1333294"/>
                <a:gd name="connsiteX1" fmla="*/ 8563207 w 10584997"/>
                <a:gd name="connsiteY1" fmla="*/ 522033 h 1333294"/>
                <a:gd name="connsiteX2" fmla="*/ 5566007 w 10584997"/>
                <a:gd name="connsiteY2" fmla="*/ 81767 h 1333294"/>
                <a:gd name="connsiteX3" fmla="*/ 3457807 w 10584997"/>
                <a:gd name="connsiteY3" fmla="*/ 5567 h 1333294"/>
                <a:gd name="connsiteX4" fmla="*/ 1764474 w 10584997"/>
                <a:gd name="connsiteY4" fmla="*/ 157967 h 1333294"/>
                <a:gd name="connsiteX5" fmla="*/ 687090 w 10584997"/>
                <a:gd name="connsiteY5" fmla="*/ 453242 h 1333294"/>
                <a:gd name="connsiteX6" fmla="*/ 109240 w 10584997"/>
                <a:gd name="connsiteY6" fmla="*/ 761217 h 1333294"/>
                <a:gd name="connsiteX7" fmla="*/ 3407 w 10584997"/>
                <a:gd name="connsiteY7" fmla="*/ 1013100 h 1333294"/>
                <a:gd name="connsiteX8" fmla="*/ 163215 w 10584997"/>
                <a:gd name="connsiteY8" fmla="*/ 1229000 h 1333294"/>
                <a:gd name="connsiteX9" fmla="*/ 487065 w 10584997"/>
                <a:gd name="connsiteY9" fmla="*/ 1315783 h 1333294"/>
                <a:gd name="connsiteX10" fmla="*/ 1406757 w 10584997"/>
                <a:gd name="connsiteY10" fmla="*/ 1330600 h 1333294"/>
                <a:gd name="connsiteX11" fmla="*/ 3393249 w 10584997"/>
                <a:gd name="connsiteY11" fmla="*/ 1266042 h 1333294"/>
                <a:gd name="connsiteX12" fmla="*/ 5769207 w 10584997"/>
                <a:gd name="connsiteY12" fmla="*/ 1140100 h 1333294"/>
                <a:gd name="connsiteX13" fmla="*/ 8656340 w 10584997"/>
                <a:gd name="connsiteY13" fmla="*/ 1021567 h 1333294"/>
                <a:gd name="connsiteX14" fmla="*/ 10036407 w 10584997"/>
                <a:gd name="connsiteY14" fmla="*/ 987700 h 1333294"/>
                <a:gd name="connsiteX15" fmla="*/ 10510540 w 10584997"/>
                <a:gd name="connsiteY15" fmla="*/ 962300 h 1333294"/>
                <a:gd name="connsiteX0" fmla="*/ 10507136 w 10581593"/>
                <a:gd name="connsiteY0" fmla="*/ 962300 h 1333294"/>
                <a:gd name="connsiteX1" fmla="*/ 8559803 w 10581593"/>
                <a:gd name="connsiteY1" fmla="*/ 522033 h 1333294"/>
                <a:gd name="connsiteX2" fmla="*/ 5562603 w 10581593"/>
                <a:gd name="connsiteY2" fmla="*/ 81767 h 1333294"/>
                <a:gd name="connsiteX3" fmla="*/ 3454403 w 10581593"/>
                <a:gd name="connsiteY3" fmla="*/ 5567 h 1333294"/>
                <a:gd name="connsiteX4" fmla="*/ 1761070 w 10581593"/>
                <a:gd name="connsiteY4" fmla="*/ 157967 h 1333294"/>
                <a:gd name="connsiteX5" fmla="*/ 683686 w 10581593"/>
                <a:gd name="connsiteY5" fmla="*/ 453242 h 1333294"/>
                <a:gd name="connsiteX6" fmla="*/ 105836 w 10581593"/>
                <a:gd name="connsiteY6" fmla="*/ 761217 h 1333294"/>
                <a:gd name="connsiteX7" fmla="*/ 3 w 10581593"/>
                <a:gd name="connsiteY7" fmla="*/ 1013100 h 1333294"/>
                <a:gd name="connsiteX8" fmla="*/ 159811 w 10581593"/>
                <a:gd name="connsiteY8" fmla="*/ 1229000 h 1333294"/>
                <a:gd name="connsiteX9" fmla="*/ 483661 w 10581593"/>
                <a:gd name="connsiteY9" fmla="*/ 1315783 h 1333294"/>
                <a:gd name="connsiteX10" fmla="*/ 1403353 w 10581593"/>
                <a:gd name="connsiteY10" fmla="*/ 1330600 h 1333294"/>
                <a:gd name="connsiteX11" fmla="*/ 3389845 w 10581593"/>
                <a:gd name="connsiteY11" fmla="*/ 1266042 h 1333294"/>
                <a:gd name="connsiteX12" fmla="*/ 5765803 w 10581593"/>
                <a:gd name="connsiteY12" fmla="*/ 1140100 h 1333294"/>
                <a:gd name="connsiteX13" fmla="*/ 8652936 w 10581593"/>
                <a:gd name="connsiteY13" fmla="*/ 1021567 h 1333294"/>
                <a:gd name="connsiteX14" fmla="*/ 10033003 w 10581593"/>
                <a:gd name="connsiteY14" fmla="*/ 987700 h 1333294"/>
                <a:gd name="connsiteX15" fmla="*/ 10507136 w 10581593"/>
                <a:gd name="connsiteY15" fmla="*/ 962300 h 1333294"/>
                <a:gd name="connsiteX0" fmla="*/ 10508712 w 10583169"/>
                <a:gd name="connsiteY0" fmla="*/ 962300 h 1333294"/>
                <a:gd name="connsiteX1" fmla="*/ 8561379 w 10583169"/>
                <a:gd name="connsiteY1" fmla="*/ 522033 h 1333294"/>
                <a:gd name="connsiteX2" fmla="*/ 5564179 w 10583169"/>
                <a:gd name="connsiteY2" fmla="*/ 81767 h 1333294"/>
                <a:gd name="connsiteX3" fmla="*/ 3455979 w 10583169"/>
                <a:gd name="connsiteY3" fmla="*/ 5567 h 1333294"/>
                <a:gd name="connsiteX4" fmla="*/ 1762646 w 10583169"/>
                <a:gd name="connsiteY4" fmla="*/ 157967 h 1333294"/>
                <a:gd name="connsiteX5" fmla="*/ 685262 w 10583169"/>
                <a:gd name="connsiteY5" fmla="*/ 453242 h 1333294"/>
                <a:gd name="connsiteX6" fmla="*/ 120112 w 10583169"/>
                <a:gd name="connsiteY6" fmla="*/ 748517 h 1333294"/>
                <a:gd name="connsiteX7" fmla="*/ 1579 w 10583169"/>
                <a:gd name="connsiteY7" fmla="*/ 1013100 h 1333294"/>
                <a:gd name="connsiteX8" fmla="*/ 161387 w 10583169"/>
                <a:gd name="connsiteY8" fmla="*/ 1229000 h 1333294"/>
                <a:gd name="connsiteX9" fmla="*/ 485237 w 10583169"/>
                <a:gd name="connsiteY9" fmla="*/ 1315783 h 1333294"/>
                <a:gd name="connsiteX10" fmla="*/ 1404929 w 10583169"/>
                <a:gd name="connsiteY10" fmla="*/ 1330600 h 1333294"/>
                <a:gd name="connsiteX11" fmla="*/ 3391421 w 10583169"/>
                <a:gd name="connsiteY11" fmla="*/ 1266042 h 1333294"/>
                <a:gd name="connsiteX12" fmla="*/ 5767379 w 10583169"/>
                <a:gd name="connsiteY12" fmla="*/ 1140100 h 1333294"/>
                <a:gd name="connsiteX13" fmla="*/ 8654512 w 10583169"/>
                <a:gd name="connsiteY13" fmla="*/ 1021567 h 1333294"/>
                <a:gd name="connsiteX14" fmla="*/ 10034579 w 10583169"/>
                <a:gd name="connsiteY14" fmla="*/ 987700 h 1333294"/>
                <a:gd name="connsiteX15" fmla="*/ 10508712 w 10583169"/>
                <a:gd name="connsiteY15" fmla="*/ 962300 h 1333294"/>
                <a:gd name="connsiteX0" fmla="*/ 10508827 w 10583284"/>
                <a:gd name="connsiteY0" fmla="*/ 962300 h 1333294"/>
                <a:gd name="connsiteX1" fmla="*/ 8561494 w 10583284"/>
                <a:gd name="connsiteY1" fmla="*/ 522033 h 1333294"/>
                <a:gd name="connsiteX2" fmla="*/ 5564294 w 10583284"/>
                <a:gd name="connsiteY2" fmla="*/ 81767 h 1333294"/>
                <a:gd name="connsiteX3" fmla="*/ 3456094 w 10583284"/>
                <a:gd name="connsiteY3" fmla="*/ 5567 h 1333294"/>
                <a:gd name="connsiteX4" fmla="*/ 1762761 w 10583284"/>
                <a:gd name="connsiteY4" fmla="*/ 157967 h 1333294"/>
                <a:gd name="connsiteX5" fmla="*/ 698077 w 10583284"/>
                <a:gd name="connsiteY5" fmla="*/ 440542 h 1333294"/>
                <a:gd name="connsiteX6" fmla="*/ 120227 w 10583284"/>
                <a:gd name="connsiteY6" fmla="*/ 748517 h 1333294"/>
                <a:gd name="connsiteX7" fmla="*/ 1694 w 10583284"/>
                <a:gd name="connsiteY7" fmla="*/ 1013100 h 1333294"/>
                <a:gd name="connsiteX8" fmla="*/ 161502 w 10583284"/>
                <a:gd name="connsiteY8" fmla="*/ 1229000 h 1333294"/>
                <a:gd name="connsiteX9" fmla="*/ 485352 w 10583284"/>
                <a:gd name="connsiteY9" fmla="*/ 1315783 h 1333294"/>
                <a:gd name="connsiteX10" fmla="*/ 1405044 w 10583284"/>
                <a:gd name="connsiteY10" fmla="*/ 1330600 h 1333294"/>
                <a:gd name="connsiteX11" fmla="*/ 3391536 w 10583284"/>
                <a:gd name="connsiteY11" fmla="*/ 1266042 h 1333294"/>
                <a:gd name="connsiteX12" fmla="*/ 5767494 w 10583284"/>
                <a:gd name="connsiteY12" fmla="*/ 1140100 h 1333294"/>
                <a:gd name="connsiteX13" fmla="*/ 8654627 w 10583284"/>
                <a:gd name="connsiteY13" fmla="*/ 1021567 h 1333294"/>
                <a:gd name="connsiteX14" fmla="*/ 10034694 w 10583284"/>
                <a:gd name="connsiteY14" fmla="*/ 987700 h 1333294"/>
                <a:gd name="connsiteX15" fmla="*/ 10508827 w 10583284"/>
                <a:gd name="connsiteY15" fmla="*/ 962300 h 1333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83284" h="1333294">
                  <a:moveTo>
                    <a:pt x="10508827" y="962300"/>
                  </a:moveTo>
                  <a:cubicBezTo>
                    <a:pt x="10263294" y="884689"/>
                    <a:pt x="9385583" y="668788"/>
                    <a:pt x="8561494" y="522033"/>
                  </a:cubicBezTo>
                  <a:cubicBezTo>
                    <a:pt x="7737405" y="375277"/>
                    <a:pt x="6415194" y="167845"/>
                    <a:pt x="5564294" y="81767"/>
                  </a:cubicBezTo>
                  <a:cubicBezTo>
                    <a:pt x="4713394" y="-4311"/>
                    <a:pt x="4089683" y="-7133"/>
                    <a:pt x="3456094" y="5567"/>
                  </a:cubicBezTo>
                  <a:cubicBezTo>
                    <a:pt x="2822505" y="18267"/>
                    <a:pt x="2222430" y="85471"/>
                    <a:pt x="1762761" y="157967"/>
                  </a:cubicBezTo>
                  <a:cubicBezTo>
                    <a:pt x="1303092" y="230463"/>
                    <a:pt x="971833" y="342117"/>
                    <a:pt x="698077" y="440542"/>
                  </a:cubicBezTo>
                  <a:cubicBezTo>
                    <a:pt x="424321" y="538967"/>
                    <a:pt x="236291" y="653091"/>
                    <a:pt x="120227" y="748517"/>
                  </a:cubicBezTo>
                  <a:cubicBezTo>
                    <a:pt x="4163" y="843943"/>
                    <a:pt x="-5185" y="933020"/>
                    <a:pt x="1694" y="1013100"/>
                  </a:cubicBezTo>
                  <a:cubicBezTo>
                    <a:pt x="8573" y="1093181"/>
                    <a:pt x="80892" y="1178553"/>
                    <a:pt x="161502" y="1229000"/>
                  </a:cubicBezTo>
                  <a:cubicBezTo>
                    <a:pt x="242112" y="1279447"/>
                    <a:pt x="316195" y="1305200"/>
                    <a:pt x="485352" y="1315783"/>
                  </a:cubicBezTo>
                  <a:cubicBezTo>
                    <a:pt x="654509" y="1326366"/>
                    <a:pt x="920680" y="1338890"/>
                    <a:pt x="1405044" y="1330600"/>
                  </a:cubicBezTo>
                  <a:cubicBezTo>
                    <a:pt x="1889408" y="1322310"/>
                    <a:pt x="3391536" y="1266042"/>
                    <a:pt x="3391536" y="1266042"/>
                  </a:cubicBezTo>
                  <a:lnTo>
                    <a:pt x="5767494" y="1140100"/>
                  </a:lnTo>
                  <a:lnTo>
                    <a:pt x="8654627" y="1021567"/>
                  </a:lnTo>
                  <a:cubicBezTo>
                    <a:pt x="9365827" y="996167"/>
                    <a:pt x="9729894" y="993344"/>
                    <a:pt x="10034694" y="987700"/>
                  </a:cubicBezTo>
                  <a:cubicBezTo>
                    <a:pt x="10339494" y="982056"/>
                    <a:pt x="10754360" y="1039911"/>
                    <a:pt x="10508827" y="96230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57150">
              <a:solidFill>
                <a:srgbClr val="00598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10" name="Connecteur droit avec flèche 9">
              <a:extLst>
                <a:ext uri="{FF2B5EF4-FFF2-40B4-BE49-F238E27FC236}">
                  <a16:creationId xmlns:a16="http://schemas.microsoft.com/office/drawing/2014/main" id="{B38E40EF-FEB1-46B5-BCC6-579D5D2383B5}"/>
                </a:ext>
              </a:extLst>
            </p:cNvPr>
            <p:cNvCxnSpPr>
              <a:cxnSpLocks/>
            </p:cNvCxnSpPr>
            <p:nvPr/>
          </p:nvCxnSpPr>
          <p:spPr>
            <a:xfrm>
              <a:off x="4552749" y="4869160"/>
              <a:ext cx="2892189" cy="0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7CA2B24-D04B-4D83-A483-4F538DEA174C}"/>
                    </a:ext>
                  </a:extLst>
                </p:cNvPr>
                <p:cNvSpPr txBox="1"/>
                <p:nvPr/>
              </p:nvSpPr>
              <p:spPr>
                <a:xfrm>
                  <a:off x="5607431" y="4847561"/>
                  <a:ext cx="6480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solidFill>
                              <a:srgbClr val="80B8D6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oMath>
                    </m:oMathPara>
                  </a14:m>
                  <a:endParaRPr lang="fr-FR" sz="2400" dirty="0">
                    <a:solidFill>
                      <a:srgbClr val="80B8D6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F7CA2B24-D04B-4D83-A483-4F538DEA17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7431" y="4847561"/>
                  <a:ext cx="648072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279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632BACE-B3D3-4669-98B5-1A01C2EB70A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17996" y="3993942"/>
              <a:ext cx="7382578" cy="122295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D348E2C-DECC-40F6-B9EE-D19250F4DA74}"/>
                    </a:ext>
                  </a:extLst>
                </p:cNvPr>
                <p:cNvSpPr txBox="1"/>
                <p:nvPr/>
              </p:nvSpPr>
              <p:spPr>
                <a:xfrm rot="571157">
                  <a:off x="4866039" y="3781449"/>
                  <a:ext cx="967150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𝑐h𝑜𝑟𝑑</m:t>
                        </m:r>
                      </m:oMath>
                    </m:oMathPara>
                  </a14:m>
                  <a:endParaRPr lang="fr-FR" sz="24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19" name="ZoneTexte 18">
                  <a:extLst>
                    <a:ext uri="{FF2B5EF4-FFF2-40B4-BE49-F238E27FC236}">
                      <a16:creationId xmlns:a16="http://schemas.microsoft.com/office/drawing/2014/main" id="{FD348E2C-DECC-40F6-B9EE-D19250F4DA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71157">
                  <a:off x="4866039" y="3781449"/>
                  <a:ext cx="96715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2395" r="-1198" b="-689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A827D3C6-89FF-4E35-9B01-12E0D3194065}"/>
                </a:ext>
              </a:extLst>
            </p:cNvPr>
            <p:cNvSpPr/>
            <p:nvPr/>
          </p:nvSpPr>
          <p:spPr>
            <a:xfrm rot="13629528">
              <a:off x="4963549" y="3930357"/>
              <a:ext cx="1141006" cy="1141006"/>
            </a:xfrm>
            <a:prstGeom prst="arc">
              <a:avLst>
                <a:gd name="adj1" fmla="val 16927403"/>
                <a:gd name="adj2" fmla="val 20953524"/>
              </a:avLst>
            </a:prstGeom>
            <a:ln w="28575">
              <a:solidFill>
                <a:srgbClr val="CB298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771F9F69-C2DE-48D8-934E-3D588BBE1555}"/>
                    </a:ext>
                  </a:extLst>
                </p:cNvPr>
                <p:cNvSpPr txBox="1"/>
                <p:nvPr/>
              </p:nvSpPr>
              <p:spPr>
                <a:xfrm>
                  <a:off x="4402130" y="4246885"/>
                  <a:ext cx="648072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400" b="0" i="1" smtClean="0">
                            <a:solidFill>
                              <a:srgbClr val="CB298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oMath>
                    </m:oMathPara>
                  </a14:m>
                  <a:endParaRPr lang="fr-FR" sz="2400" dirty="0">
                    <a:solidFill>
                      <a:srgbClr val="CB298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ZoneTexte 20">
                  <a:extLst>
                    <a:ext uri="{FF2B5EF4-FFF2-40B4-BE49-F238E27FC236}">
                      <a16:creationId xmlns:a16="http://schemas.microsoft.com/office/drawing/2014/main" id="{771F9F69-C2DE-48D8-934E-3D588BBE15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2130" y="4246885"/>
                  <a:ext cx="648072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29E9D241-288C-4529-AE73-1D9A1D84720D}"/>
                </a:ext>
              </a:extLst>
            </p:cNvPr>
            <p:cNvCxnSpPr>
              <a:cxnSpLocks/>
            </p:cNvCxnSpPr>
            <p:nvPr/>
          </p:nvCxnSpPr>
          <p:spPr>
            <a:xfrm>
              <a:off x="8393229" y="4655800"/>
              <a:ext cx="2223971" cy="0"/>
            </a:xfrm>
            <a:prstGeom prst="straightConnector1">
              <a:avLst/>
            </a:prstGeom>
            <a:ln w="5715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AE71F879-3B11-49CD-99EE-0EAB49D7AD99}"/>
                    </a:ext>
                  </a:extLst>
                </p:cNvPr>
                <p:cNvSpPr txBox="1"/>
                <p:nvPr/>
              </p:nvSpPr>
              <p:spPr>
                <a:xfrm>
                  <a:off x="10404036" y="4400773"/>
                  <a:ext cx="99764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800" b="0" i="1" smtClean="0">
                            <a:solidFill>
                              <a:srgbClr val="CB2980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oMath>
                    </m:oMathPara>
                  </a14:m>
                  <a:endParaRPr lang="fr-FR" sz="2800" dirty="0">
                    <a:solidFill>
                      <a:srgbClr val="CB2980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ZoneTexte 22">
                  <a:extLst>
                    <a:ext uri="{FF2B5EF4-FFF2-40B4-BE49-F238E27FC236}">
                      <a16:creationId xmlns:a16="http://schemas.microsoft.com/office/drawing/2014/main" id="{AE71F879-3B11-49CD-99EE-0EAB49D7AD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4036" y="4400773"/>
                  <a:ext cx="997643" cy="43088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B2018692-0992-4B95-BCDF-1E80E4AFD0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320" y="2288258"/>
              <a:ext cx="0" cy="2385348"/>
            </a:xfrm>
            <a:prstGeom prst="straightConnector1">
              <a:avLst/>
            </a:prstGeom>
            <a:ln w="5715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id="{B69A8F61-6D29-4BD3-BE2D-2859C4BAC7D1}"/>
                    </a:ext>
                  </a:extLst>
                </p:cNvPr>
                <p:cNvSpPr txBox="1"/>
                <p:nvPr/>
              </p:nvSpPr>
              <p:spPr>
                <a:xfrm>
                  <a:off x="8288309" y="2580611"/>
                  <a:ext cx="997643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800" b="0" i="1" smtClean="0">
                            <a:solidFill>
                              <a:srgbClr val="CB298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fr-FR" sz="2800" dirty="0">
                    <a:solidFill>
                      <a:srgbClr val="CB298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ZoneTexte 28">
                  <a:extLst>
                    <a:ext uri="{FF2B5EF4-FFF2-40B4-BE49-F238E27FC236}">
                      <a16:creationId xmlns:a16="http://schemas.microsoft.com/office/drawing/2014/main" id="{B69A8F61-6D29-4BD3-BE2D-2859C4BAC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8309" y="2580611"/>
                  <a:ext cx="997643" cy="43088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13221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0ED8DF-20D5-4677-86E7-0C7B8E8F98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compute the efficiency, we need to calculate the </a:t>
            </a:r>
            <a:r>
              <a:rPr lang="it-IT" i="1" dirty="0"/>
              <a:t>airfoil curves </a:t>
            </a:r>
            <a:r>
              <a:rPr lang="it-IT" dirty="0"/>
              <a:t>(lift curve and polar)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We can do that with the software XFOIL ( </a:t>
            </a:r>
            <a:r>
              <a:rPr lang="it-IT" sz="1800" dirty="0">
                <a:hlinkClick r:id="rId2"/>
              </a:rPr>
              <a:t>http://web.mit.edu/drela/Public/web/xfoil</a:t>
            </a:r>
            <a:r>
              <a:rPr lang="it-IT" sz="1800" dirty="0"/>
              <a:t> </a:t>
            </a:r>
            <a:r>
              <a:rPr lang="it-IT" dirty="0"/>
              <a:t>)</a:t>
            </a:r>
          </a:p>
          <a:p>
            <a:endParaRPr lang="it-IT" dirty="0"/>
          </a:p>
          <a:p>
            <a:endParaRPr lang="it-IT" dirty="0"/>
          </a:p>
          <a:p>
            <a:endParaRPr lang="it-IT" sz="1600" b="1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8B6E04-CEB0-4AE4-9C94-C6AE1AE7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optimization: Formulation</a:t>
            </a:r>
            <a:endParaRPr lang="fr-FR" dirty="0"/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9EE1E0CD-A7C5-4BE7-BCB5-53F4E81ECBCE}"/>
              </a:ext>
            </a:extLst>
          </p:cNvPr>
          <p:cNvGrpSpPr/>
          <p:nvPr/>
        </p:nvGrpSpPr>
        <p:grpSpPr>
          <a:xfrm>
            <a:off x="4007768" y="3437632"/>
            <a:ext cx="3678254" cy="3015704"/>
            <a:chOff x="1492241" y="3221608"/>
            <a:chExt cx="3678254" cy="3015704"/>
          </a:xfrm>
        </p:grpSpPr>
        <p:cxnSp>
          <p:nvCxnSpPr>
            <p:cNvPr id="6" name="Connecteur droit avec flèche 5">
              <a:extLst>
                <a:ext uri="{FF2B5EF4-FFF2-40B4-BE49-F238E27FC236}">
                  <a16:creationId xmlns:a16="http://schemas.microsoft.com/office/drawing/2014/main" id="{D2596466-4D46-4F0D-B9E7-B9C565FB4E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12785" y="3221608"/>
              <a:ext cx="0" cy="301570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avec flèche 8">
              <a:extLst>
                <a:ext uri="{FF2B5EF4-FFF2-40B4-BE49-F238E27FC236}">
                  <a16:creationId xmlns:a16="http://schemas.microsoft.com/office/drawing/2014/main" id="{5041D0DE-D011-495E-8739-9BBC56B7581A}"/>
                </a:ext>
              </a:extLst>
            </p:cNvPr>
            <p:cNvCxnSpPr/>
            <p:nvPr/>
          </p:nvCxnSpPr>
          <p:spPr>
            <a:xfrm>
              <a:off x="1574848" y="5715363"/>
              <a:ext cx="3595647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88ACCCAC-B794-4377-B0A2-44CDBE8DF6C0}"/>
                </a:ext>
              </a:extLst>
            </p:cNvPr>
            <p:cNvSpPr txBox="1"/>
            <p:nvPr/>
          </p:nvSpPr>
          <p:spPr>
            <a:xfrm>
              <a:off x="2644381" y="5775270"/>
              <a:ext cx="20331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PT"/>
              </a:defPPr>
              <a:lvl1pPr algn="ctr">
                <a:defRPr sz="16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it-IT" dirty="0"/>
                <a:t>Angle of attack</a:t>
              </a:r>
              <a:endParaRPr lang="fr-FR" dirty="0"/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8502DD0B-A93D-4DFF-97C0-FC73690BB97B}"/>
                </a:ext>
              </a:extLst>
            </p:cNvPr>
            <p:cNvSpPr txBox="1"/>
            <p:nvPr/>
          </p:nvSpPr>
          <p:spPr>
            <a:xfrm rot="16200000">
              <a:off x="1173847" y="3984205"/>
              <a:ext cx="1681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b="1" dirty="0">
                  <a:solidFill>
                    <a:schemeClr val="bg1">
                      <a:lumMod val="50000"/>
                    </a:schemeClr>
                  </a:solidFill>
                </a:rPr>
                <a:t>Lift (CL)</a:t>
              </a:r>
              <a:endParaRPr lang="fr-FR" sz="16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6DF57914-A7F9-4F76-B2BA-50AADEAF70D5}"/>
                </a:ext>
              </a:extLst>
            </p:cNvPr>
            <p:cNvSpPr/>
            <p:nvPr/>
          </p:nvSpPr>
          <p:spPr>
            <a:xfrm>
              <a:off x="1492241" y="3386426"/>
              <a:ext cx="2798494" cy="2623232"/>
            </a:xfrm>
            <a:custGeom>
              <a:avLst/>
              <a:gdLst>
                <a:gd name="connsiteX0" fmla="*/ 0 w 3474720"/>
                <a:gd name="connsiteY0" fmla="*/ 3257108 h 3257108"/>
                <a:gd name="connsiteX1" fmla="*/ 1849120 w 3474720"/>
                <a:gd name="connsiteY1" fmla="*/ 717108 h 3257108"/>
                <a:gd name="connsiteX2" fmla="*/ 2265680 w 3474720"/>
                <a:gd name="connsiteY2" fmla="*/ 117668 h 3257108"/>
                <a:gd name="connsiteX3" fmla="*/ 2377440 w 3474720"/>
                <a:gd name="connsiteY3" fmla="*/ 26228 h 3257108"/>
                <a:gd name="connsiteX4" fmla="*/ 2550160 w 3474720"/>
                <a:gd name="connsiteY4" fmla="*/ 5908 h 3257108"/>
                <a:gd name="connsiteX5" fmla="*/ 2682240 w 3474720"/>
                <a:gd name="connsiteY5" fmla="*/ 117668 h 3257108"/>
                <a:gd name="connsiteX6" fmla="*/ 2905760 w 3474720"/>
                <a:gd name="connsiteY6" fmla="*/ 412308 h 3257108"/>
                <a:gd name="connsiteX7" fmla="*/ 3474720 w 3474720"/>
                <a:gd name="connsiteY7" fmla="*/ 798388 h 325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4720" h="3257108">
                  <a:moveTo>
                    <a:pt x="0" y="3257108"/>
                  </a:moveTo>
                  <a:lnTo>
                    <a:pt x="1849120" y="717108"/>
                  </a:lnTo>
                  <a:cubicBezTo>
                    <a:pt x="2226733" y="193868"/>
                    <a:pt x="2177627" y="232815"/>
                    <a:pt x="2265680" y="117668"/>
                  </a:cubicBezTo>
                  <a:cubicBezTo>
                    <a:pt x="2353733" y="2521"/>
                    <a:pt x="2330027" y="44855"/>
                    <a:pt x="2377440" y="26228"/>
                  </a:cubicBezTo>
                  <a:cubicBezTo>
                    <a:pt x="2424853" y="7601"/>
                    <a:pt x="2499360" y="-9332"/>
                    <a:pt x="2550160" y="5908"/>
                  </a:cubicBezTo>
                  <a:cubicBezTo>
                    <a:pt x="2600960" y="21148"/>
                    <a:pt x="2622973" y="49935"/>
                    <a:pt x="2682240" y="117668"/>
                  </a:cubicBezTo>
                  <a:cubicBezTo>
                    <a:pt x="2741507" y="185401"/>
                    <a:pt x="2773680" y="298855"/>
                    <a:pt x="2905760" y="412308"/>
                  </a:cubicBezTo>
                  <a:cubicBezTo>
                    <a:pt x="3037840" y="525761"/>
                    <a:pt x="3256280" y="662074"/>
                    <a:pt x="3474720" y="798388"/>
                  </a:cubicBezTo>
                </a:path>
              </a:pathLst>
            </a:custGeom>
            <a:noFill/>
            <a:ln w="57150">
              <a:solidFill>
                <a:srgbClr val="80B8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25B95182-5F88-4D76-9117-F875A9E42407}"/>
                </a:ext>
              </a:extLst>
            </p:cNvPr>
            <p:cNvSpPr txBox="1"/>
            <p:nvPr/>
          </p:nvSpPr>
          <p:spPr>
            <a:xfrm>
              <a:off x="3241988" y="4442104"/>
              <a:ext cx="1214313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b="1" dirty="0">
                  <a:solidFill>
                    <a:schemeClr val="bg1">
                      <a:lumMod val="50000"/>
                    </a:schemeClr>
                  </a:solidFill>
                </a:rPr>
                <a:t>STALL</a:t>
              </a:r>
              <a:endParaRPr lang="fr-FR" sz="1400" b="1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EFDA5145-514A-45C8-BC1C-8B611CB1F2DE}"/>
                </a:ext>
              </a:extLst>
            </p:cNvPr>
            <p:cNvCxnSpPr>
              <a:stCxn id="16" idx="0"/>
            </p:cNvCxnSpPr>
            <p:nvPr/>
          </p:nvCxnSpPr>
          <p:spPr>
            <a:xfrm flipH="1" flipV="1">
              <a:off x="3458953" y="3591616"/>
              <a:ext cx="390192" cy="8504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C11D555-F972-46BE-AD22-85C66C4DDD76}"/>
              </a:ext>
            </a:extLst>
          </p:cNvPr>
          <p:cNvGrpSpPr/>
          <p:nvPr/>
        </p:nvGrpSpPr>
        <p:grpSpPr>
          <a:xfrm>
            <a:off x="8311466" y="3581648"/>
            <a:ext cx="3595647" cy="3015704"/>
            <a:chOff x="6023992" y="3140968"/>
            <a:chExt cx="3595647" cy="3015704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72334756-46C3-4829-B28D-BC032AE83B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94674" y="3140968"/>
              <a:ext cx="0" cy="3015704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avec flèche 29">
              <a:extLst>
                <a:ext uri="{FF2B5EF4-FFF2-40B4-BE49-F238E27FC236}">
                  <a16:creationId xmlns:a16="http://schemas.microsoft.com/office/drawing/2014/main" id="{21A186B7-B300-4F71-AC8F-BD07087466FC}"/>
                </a:ext>
              </a:extLst>
            </p:cNvPr>
            <p:cNvCxnSpPr/>
            <p:nvPr/>
          </p:nvCxnSpPr>
          <p:spPr>
            <a:xfrm>
              <a:off x="6023992" y="5301208"/>
              <a:ext cx="3595647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2D0BA309-5C94-4F19-86BF-F79FD2AA9807}"/>
                </a:ext>
              </a:extLst>
            </p:cNvPr>
            <p:cNvSpPr txBox="1"/>
            <p:nvPr/>
          </p:nvSpPr>
          <p:spPr>
            <a:xfrm>
              <a:off x="7579176" y="5342925"/>
              <a:ext cx="1681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PT"/>
              </a:defPPr>
              <a:lvl1pPr algn="ctr">
                <a:defRPr sz="16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it-IT" dirty="0"/>
                <a:t>Drag (CD)</a:t>
              </a:r>
              <a:endParaRPr lang="fr-FR" dirty="0"/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18437F9-80CC-4C21-A2D3-346C12EC8644}"/>
                </a:ext>
              </a:extLst>
            </p:cNvPr>
            <p:cNvSpPr txBox="1"/>
            <p:nvPr/>
          </p:nvSpPr>
          <p:spPr>
            <a:xfrm rot="16200000">
              <a:off x="5441774" y="4218569"/>
              <a:ext cx="16818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PT"/>
              </a:defPPr>
              <a:lvl1pPr algn="ctr">
                <a:defRPr sz="1600" b="1">
                  <a:solidFill>
                    <a:schemeClr val="bg1">
                      <a:lumMod val="50000"/>
                    </a:schemeClr>
                  </a:solidFill>
                </a:defRPr>
              </a:lvl1pPr>
            </a:lstStyle>
            <a:p>
              <a:r>
                <a:rPr lang="it-IT" dirty="0"/>
                <a:t>Lift (CL)</a:t>
              </a:r>
              <a:endParaRPr lang="fr-FR" dirty="0"/>
            </a:p>
          </p:txBody>
        </p:sp>
        <p:sp>
          <p:nvSpPr>
            <p:cNvPr id="34" name="Forme libre : forme 33">
              <a:extLst>
                <a:ext uri="{FF2B5EF4-FFF2-40B4-BE49-F238E27FC236}">
                  <a16:creationId xmlns:a16="http://schemas.microsoft.com/office/drawing/2014/main" id="{0DA21172-DBC2-4A19-8824-64BD22716D88}"/>
                </a:ext>
              </a:extLst>
            </p:cNvPr>
            <p:cNvSpPr/>
            <p:nvPr/>
          </p:nvSpPr>
          <p:spPr>
            <a:xfrm>
              <a:off x="6870309" y="3349592"/>
              <a:ext cx="2177438" cy="2743200"/>
            </a:xfrm>
            <a:custGeom>
              <a:avLst/>
              <a:gdLst>
                <a:gd name="connsiteX0" fmla="*/ 2177438 w 2177438"/>
                <a:gd name="connsiteY0" fmla="*/ 0 h 2743200"/>
                <a:gd name="connsiteX1" fmla="*/ 1349666 w 2177438"/>
                <a:gd name="connsiteY1" fmla="*/ 77002 h 2743200"/>
                <a:gd name="connsiteX2" fmla="*/ 858777 w 2177438"/>
                <a:gd name="connsiteY2" fmla="*/ 211755 h 2743200"/>
                <a:gd name="connsiteX3" fmla="*/ 454516 w 2177438"/>
                <a:gd name="connsiteY3" fmla="*/ 500513 h 2743200"/>
                <a:gd name="connsiteX4" fmla="*/ 69506 w 2177438"/>
                <a:gd name="connsiteY4" fmla="*/ 1078029 h 2743200"/>
                <a:gd name="connsiteX5" fmla="*/ 2129 w 2177438"/>
                <a:gd name="connsiteY5" fmla="*/ 1578543 h 2743200"/>
                <a:gd name="connsiteX6" fmla="*/ 98382 w 2177438"/>
                <a:gd name="connsiteY6" fmla="*/ 1992429 h 2743200"/>
                <a:gd name="connsiteX7" fmla="*/ 387139 w 2177438"/>
                <a:gd name="connsiteY7" fmla="*/ 2406315 h 2743200"/>
                <a:gd name="connsiteX8" fmla="*/ 897278 w 2177438"/>
                <a:gd name="connsiteY8" fmla="*/ 2743200 h 2743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438" h="2743200">
                  <a:moveTo>
                    <a:pt x="2177438" y="0"/>
                  </a:moveTo>
                  <a:cubicBezTo>
                    <a:pt x="1873440" y="20854"/>
                    <a:pt x="1569443" y="41709"/>
                    <a:pt x="1349666" y="77002"/>
                  </a:cubicBezTo>
                  <a:cubicBezTo>
                    <a:pt x="1129889" y="112295"/>
                    <a:pt x="1007969" y="141170"/>
                    <a:pt x="858777" y="211755"/>
                  </a:cubicBezTo>
                  <a:cubicBezTo>
                    <a:pt x="709585" y="282340"/>
                    <a:pt x="586061" y="356134"/>
                    <a:pt x="454516" y="500513"/>
                  </a:cubicBezTo>
                  <a:cubicBezTo>
                    <a:pt x="322971" y="644892"/>
                    <a:pt x="144904" y="898357"/>
                    <a:pt x="69506" y="1078029"/>
                  </a:cubicBezTo>
                  <a:cubicBezTo>
                    <a:pt x="-5892" y="1257701"/>
                    <a:pt x="-2684" y="1426143"/>
                    <a:pt x="2129" y="1578543"/>
                  </a:cubicBezTo>
                  <a:cubicBezTo>
                    <a:pt x="6942" y="1730943"/>
                    <a:pt x="34214" y="1854467"/>
                    <a:pt x="98382" y="1992429"/>
                  </a:cubicBezTo>
                  <a:cubicBezTo>
                    <a:pt x="162550" y="2130391"/>
                    <a:pt x="253990" y="2281187"/>
                    <a:pt x="387139" y="2406315"/>
                  </a:cubicBezTo>
                  <a:cubicBezTo>
                    <a:pt x="520288" y="2531443"/>
                    <a:pt x="708783" y="2637321"/>
                    <a:pt x="897278" y="2743200"/>
                  </a:cubicBezTo>
                </a:path>
              </a:pathLst>
            </a:custGeom>
            <a:noFill/>
            <a:ln w="57150">
              <a:solidFill>
                <a:srgbClr val="80B8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CC974C13-771A-4281-BA4B-0C73ABAC11DE}"/>
              </a:ext>
            </a:extLst>
          </p:cNvPr>
          <p:cNvGrpSpPr/>
          <p:nvPr/>
        </p:nvGrpSpPr>
        <p:grpSpPr>
          <a:xfrm>
            <a:off x="492245" y="3341842"/>
            <a:ext cx="2778523" cy="2781394"/>
            <a:chOff x="452358" y="2926220"/>
            <a:chExt cx="2778523" cy="2781394"/>
          </a:xfrm>
        </p:grpSpPr>
        <p:pic>
          <p:nvPicPr>
            <p:cNvPr id="28678" name="Picture 6">
              <a:extLst>
                <a:ext uri="{FF2B5EF4-FFF2-40B4-BE49-F238E27FC236}">
                  <a16:creationId xmlns:a16="http://schemas.microsoft.com/office/drawing/2014/main" id="{E38D39CD-FF74-4D5D-B5DE-9004D14945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2358" y="3626560"/>
              <a:ext cx="2778315" cy="20810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680" name="Picture 8">
              <a:extLst>
                <a:ext uri="{FF2B5EF4-FFF2-40B4-BE49-F238E27FC236}">
                  <a16:creationId xmlns:a16="http://schemas.microsoft.com/office/drawing/2014/main" id="{026904B7-16DF-4ED0-9CB3-5C1078B71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023" y="2926220"/>
              <a:ext cx="2750858" cy="645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AC3AD3BA-261F-47EC-B322-8E47E55799D1}"/>
              </a:ext>
            </a:extLst>
          </p:cNvPr>
          <p:cNvSpPr txBox="1"/>
          <p:nvPr/>
        </p:nvSpPr>
        <p:spPr>
          <a:xfrm>
            <a:off x="5116373" y="3093059"/>
            <a:ext cx="1921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LIFT CURVE</a:t>
            </a:r>
            <a:endParaRPr lang="fr-FR" dirty="0"/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518F1C15-BEA4-43A3-8EF2-F2C9318CAA2C}"/>
              </a:ext>
            </a:extLst>
          </p:cNvPr>
          <p:cNvSpPr txBox="1"/>
          <p:nvPr/>
        </p:nvSpPr>
        <p:spPr>
          <a:xfrm>
            <a:off x="9285527" y="3093059"/>
            <a:ext cx="192194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POLAR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038260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7" name="Rectangle : coins arrondis 30746">
            <a:extLst>
              <a:ext uri="{FF2B5EF4-FFF2-40B4-BE49-F238E27FC236}">
                <a16:creationId xmlns:a16="http://schemas.microsoft.com/office/drawing/2014/main" id="{1D39D850-8D8B-44AF-A9DC-DE5AF1CA7A93}"/>
              </a:ext>
            </a:extLst>
          </p:cNvPr>
          <p:cNvSpPr/>
          <p:nvPr/>
        </p:nvSpPr>
        <p:spPr>
          <a:xfrm>
            <a:off x="1667604" y="2618073"/>
            <a:ext cx="3496980" cy="3605060"/>
          </a:xfrm>
          <a:prstGeom prst="roundRect">
            <a:avLst>
              <a:gd name="adj" fmla="val 375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7" name="Picture 4">
            <a:extLst>
              <a:ext uri="{FF2B5EF4-FFF2-40B4-BE49-F238E27FC236}">
                <a16:creationId xmlns:a16="http://schemas.microsoft.com/office/drawing/2014/main" id="{F5B5BBFE-6F4A-476B-A72C-F28C7353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1022" y="2683445"/>
            <a:ext cx="624651" cy="62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ZoneTexte 147">
            <a:extLst>
              <a:ext uri="{FF2B5EF4-FFF2-40B4-BE49-F238E27FC236}">
                <a16:creationId xmlns:a16="http://schemas.microsoft.com/office/drawing/2014/main" id="{71F63B18-6E31-4E1E-9760-E48D67675E72}"/>
              </a:ext>
            </a:extLst>
          </p:cNvPr>
          <p:cNvSpPr txBox="1"/>
          <p:nvPr/>
        </p:nvSpPr>
        <p:spPr>
          <a:xfrm>
            <a:off x="8038483" y="2816765"/>
            <a:ext cx="2810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Airfoil_input.dat</a:t>
            </a:r>
            <a:endParaRPr lang="fr-FR" dirty="0"/>
          </a:p>
        </p:txBody>
      </p:sp>
      <p:sp>
        <p:nvSpPr>
          <p:cNvPr id="146" name="Forme libre : forme 145">
            <a:extLst>
              <a:ext uri="{FF2B5EF4-FFF2-40B4-BE49-F238E27FC236}">
                <a16:creationId xmlns:a16="http://schemas.microsoft.com/office/drawing/2014/main" id="{5794DE64-4FC4-43B8-8F04-6796945EE72C}"/>
              </a:ext>
            </a:extLst>
          </p:cNvPr>
          <p:cNvSpPr/>
          <p:nvPr/>
        </p:nvSpPr>
        <p:spPr>
          <a:xfrm rot="16200000">
            <a:off x="-591178" y="3056652"/>
            <a:ext cx="4598435" cy="2771000"/>
          </a:xfrm>
          <a:custGeom>
            <a:avLst/>
            <a:gdLst>
              <a:gd name="connsiteX0" fmla="*/ 4107777 w 4512639"/>
              <a:gd name="connsiteY0" fmla="*/ 384688 h 2771000"/>
              <a:gd name="connsiteX1" fmla="*/ 404863 w 4512639"/>
              <a:gd name="connsiteY1" fmla="*/ 384688 h 2771000"/>
              <a:gd name="connsiteX2" fmla="*/ 404863 w 4512639"/>
              <a:gd name="connsiteY2" fmla="*/ 2382033 h 2771000"/>
              <a:gd name="connsiteX3" fmla="*/ 4107777 w 4512639"/>
              <a:gd name="connsiteY3" fmla="*/ 2382034 h 2771000"/>
              <a:gd name="connsiteX4" fmla="*/ 4512639 w 4512639"/>
              <a:gd name="connsiteY4" fmla="*/ 174024 h 2771000"/>
              <a:gd name="connsiteX5" fmla="*/ 4512639 w 4512639"/>
              <a:gd name="connsiteY5" fmla="*/ 2574377 h 2771000"/>
              <a:gd name="connsiteX6" fmla="*/ 4512184 w 4512639"/>
              <a:gd name="connsiteY6" fmla="*/ 2574377 h 2771000"/>
              <a:gd name="connsiteX7" fmla="*/ 4512638 w 4512639"/>
              <a:gd name="connsiteY7" fmla="*/ 2578656 h 2771000"/>
              <a:gd name="connsiteX8" fmla="*/ 4310207 w 4512639"/>
              <a:gd name="connsiteY8" fmla="*/ 2771000 h 2771000"/>
              <a:gd name="connsiteX9" fmla="*/ 4269410 w 4512639"/>
              <a:gd name="connsiteY9" fmla="*/ 2767092 h 2771000"/>
              <a:gd name="connsiteX10" fmla="*/ 4268155 w 4512639"/>
              <a:gd name="connsiteY10" fmla="*/ 2766722 h 2771000"/>
              <a:gd name="connsiteX11" fmla="*/ 202431 w 4512639"/>
              <a:gd name="connsiteY11" fmla="*/ 2766721 h 2771000"/>
              <a:gd name="connsiteX12" fmla="*/ 15908 w 4512639"/>
              <a:gd name="connsiteY12" fmla="*/ 2649246 h 2771000"/>
              <a:gd name="connsiteX13" fmla="*/ 3893 w 4512639"/>
              <a:gd name="connsiteY13" fmla="*/ 2592698 h 2771000"/>
              <a:gd name="connsiteX14" fmla="*/ 1 w 4512639"/>
              <a:gd name="connsiteY14" fmla="*/ 2592698 h 2771000"/>
              <a:gd name="connsiteX15" fmla="*/ 1 w 4512639"/>
              <a:gd name="connsiteY15" fmla="*/ 2574380 h 2771000"/>
              <a:gd name="connsiteX16" fmla="*/ 0 w 4512639"/>
              <a:gd name="connsiteY16" fmla="*/ 2574377 h 2771000"/>
              <a:gd name="connsiteX17" fmla="*/ 1 w 4512639"/>
              <a:gd name="connsiteY17" fmla="*/ 2574375 h 2771000"/>
              <a:gd name="connsiteX18" fmla="*/ 1 w 4512639"/>
              <a:gd name="connsiteY18" fmla="*/ 192346 h 2771000"/>
              <a:gd name="connsiteX19" fmla="*/ 0 w 4512639"/>
              <a:gd name="connsiteY19" fmla="*/ 192344 h 2771000"/>
              <a:gd name="connsiteX20" fmla="*/ 202431 w 4512639"/>
              <a:gd name="connsiteY20" fmla="*/ 0 h 2771000"/>
              <a:gd name="connsiteX21" fmla="*/ 202432 w 4512639"/>
              <a:gd name="connsiteY21" fmla="*/ 0 h 2771000"/>
              <a:gd name="connsiteX22" fmla="*/ 4310207 w 4512639"/>
              <a:gd name="connsiteY22" fmla="*/ 0 h 2771000"/>
              <a:gd name="connsiteX23" fmla="*/ 4310208 w 4512639"/>
              <a:gd name="connsiteY23" fmla="*/ 0 h 2771000"/>
              <a:gd name="connsiteX24" fmla="*/ 4496731 w 4512639"/>
              <a:gd name="connsiteY24" fmla="*/ 117475 h 2771000"/>
              <a:gd name="connsiteX25" fmla="*/ 4508746 w 4512639"/>
              <a:gd name="connsiteY25" fmla="*/ 174024 h 277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512639" h="2771000">
                <a:moveTo>
                  <a:pt x="4107777" y="384688"/>
                </a:moveTo>
                <a:lnTo>
                  <a:pt x="404863" y="384688"/>
                </a:lnTo>
                <a:lnTo>
                  <a:pt x="404863" y="2382033"/>
                </a:lnTo>
                <a:lnTo>
                  <a:pt x="4107777" y="2382034"/>
                </a:lnTo>
                <a:close/>
                <a:moveTo>
                  <a:pt x="4512639" y="174024"/>
                </a:moveTo>
                <a:lnTo>
                  <a:pt x="4512639" y="2574377"/>
                </a:lnTo>
                <a:lnTo>
                  <a:pt x="4512184" y="2574377"/>
                </a:lnTo>
                <a:lnTo>
                  <a:pt x="4512638" y="2578656"/>
                </a:lnTo>
                <a:cubicBezTo>
                  <a:pt x="4512638" y="2684885"/>
                  <a:pt x="4422007" y="2771000"/>
                  <a:pt x="4310207" y="2771000"/>
                </a:cubicBezTo>
                <a:cubicBezTo>
                  <a:pt x="4296232" y="2771000"/>
                  <a:pt x="4282588" y="2769654"/>
                  <a:pt x="4269410" y="2767092"/>
                </a:cubicBezTo>
                <a:lnTo>
                  <a:pt x="4268155" y="2766722"/>
                </a:lnTo>
                <a:lnTo>
                  <a:pt x="202431" y="2766721"/>
                </a:lnTo>
                <a:cubicBezTo>
                  <a:pt x="118581" y="2766721"/>
                  <a:pt x="46639" y="2718282"/>
                  <a:pt x="15908" y="2649246"/>
                </a:cubicBezTo>
                <a:lnTo>
                  <a:pt x="3893" y="2592698"/>
                </a:lnTo>
                <a:lnTo>
                  <a:pt x="1" y="2592698"/>
                </a:lnTo>
                <a:lnTo>
                  <a:pt x="1" y="2574380"/>
                </a:lnTo>
                <a:lnTo>
                  <a:pt x="0" y="2574377"/>
                </a:lnTo>
                <a:lnTo>
                  <a:pt x="1" y="2574375"/>
                </a:lnTo>
                <a:lnTo>
                  <a:pt x="1" y="192346"/>
                </a:lnTo>
                <a:lnTo>
                  <a:pt x="0" y="192344"/>
                </a:lnTo>
                <a:cubicBezTo>
                  <a:pt x="0" y="86115"/>
                  <a:pt x="90631" y="0"/>
                  <a:pt x="202431" y="0"/>
                </a:cubicBezTo>
                <a:lnTo>
                  <a:pt x="202432" y="0"/>
                </a:lnTo>
                <a:lnTo>
                  <a:pt x="4310207" y="0"/>
                </a:lnTo>
                <a:lnTo>
                  <a:pt x="4310208" y="0"/>
                </a:lnTo>
                <a:cubicBezTo>
                  <a:pt x="4394058" y="0"/>
                  <a:pt x="4466000" y="48439"/>
                  <a:pt x="4496731" y="117475"/>
                </a:cubicBezTo>
                <a:lnTo>
                  <a:pt x="4508746" y="174024"/>
                </a:lnTo>
                <a:close/>
              </a:path>
            </a:pathLst>
          </a:custGeom>
          <a:gradFill>
            <a:gsLst>
              <a:gs pos="0">
                <a:srgbClr val="63D0BE"/>
              </a:gs>
              <a:gs pos="100000">
                <a:srgbClr val="02ED63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r-FR"/>
          </a:p>
        </p:txBody>
      </p:sp>
      <p:sp>
        <p:nvSpPr>
          <p:cNvPr id="117" name="Triangle isocèle 12">
            <a:extLst>
              <a:ext uri="{FF2B5EF4-FFF2-40B4-BE49-F238E27FC236}">
                <a16:creationId xmlns:a16="http://schemas.microsoft.com/office/drawing/2014/main" id="{A35DF0F7-174C-4585-8A79-AD13BBBC5C90}"/>
              </a:ext>
            </a:extLst>
          </p:cNvPr>
          <p:cNvSpPr/>
          <p:nvPr/>
        </p:nvSpPr>
        <p:spPr>
          <a:xfrm rot="5400000">
            <a:off x="1519203" y="2281024"/>
            <a:ext cx="432436" cy="135635"/>
          </a:xfrm>
          <a:custGeom>
            <a:avLst/>
            <a:gdLst>
              <a:gd name="connsiteX0" fmla="*/ 0 w 333563"/>
              <a:gd name="connsiteY0" fmla="*/ 287555 h 287555"/>
              <a:gd name="connsiteX1" fmla="*/ 166782 w 333563"/>
              <a:gd name="connsiteY1" fmla="*/ 0 h 287555"/>
              <a:gd name="connsiteX2" fmla="*/ 333563 w 333563"/>
              <a:gd name="connsiteY2" fmla="*/ 287555 h 287555"/>
              <a:gd name="connsiteX3" fmla="*/ 0 w 333563"/>
              <a:gd name="connsiteY3" fmla="*/ 287555 h 287555"/>
              <a:gd name="connsiteX0" fmla="*/ 0 w 333563"/>
              <a:gd name="connsiteY0" fmla="*/ 287555 h 378995"/>
              <a:gd name="connsiteX1" fmla="*/ 166782 w 333563"/>
              <a:gd name="connsiteY1" fmla="*/ 0 h 378995"/>
              <a:gd name="connsiteX2" fmla="*/ 333563 w 333563"/>
              <a:gd name="connsiteY2" fmla="*/ 287555 h 378995"/>
              <a:gd name="connsiteX3" fmla="*/ 91440 w 333563"/>
              <a:gd name="connsiteY3" fmla="*/ 378995 h 378995"/>
              <a:gd name="connsiteX0" fmla="*/ 0 w 333563"/>
              <a:gd name="connsiteY0" fmla="*/ 287555 h 287555"/>
              <a:gd name="connsiteX1" fmla="*/ 166782 w 333563"/>
              <a:gd name="connsiteY1" fmla="*/ 0 h 287555"/>
              <a:gd name="connsiteX2" fmla="*/ 333563 w 333563"/>
              <a:gd name="connsiteY2" fmla="*/ 287555 h 28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63" h="287555">
                <a:moveTo>
                  <a:pt x="0" y="287555"/>
                </a:moveTo>
                <a:lnTo>
                  <a:pt x="166782" y="0"/>
                </a:lnTo>
                <a:lnTo>
                  <a:pt x="333563" y="287555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Triangle isocèle 12">
            <a:extLst>
              <a:ext uri="{FF2B5EF4-FFF2-40B4-BE49-F238E27FC236}">
                <a16:creationId xmlns:a16="http://schemas.microsoft.com/office/drawing/2014/main" id="{718777C5-2AF5-48E5-865A-4F3990B11843}"/>
              </a:ext>
            </a:extLst>
          </p:cNvPr>
          <p:cNvSpPr/>
          <p:nvPr/>
        </p:nvSpPr>
        <p:spPr>
          <a:xfrm rot="5400000">
            <a:off x="2092096" y="2281024"/>
            <a:ext cx="432436" cy="135635"/>
          </a:xfrm>
          <a:custGeom>
            <a:avLst/>
            <a:gdLst>
              <a:gd name="connsiteX0" fmla="*/ 0 w 333563"/>
              <a:gd name="connsiteY0" fmla="*/ 287555 h 287555"/>
              <a:gd name="connsiteX1" fmla="*/ 166782 w 333563"/>
              <a:gd name="connsiteY1" fmla="*/ 0 h 287555"/>
              <a:gd name="connsiteX2" fmla="*/ 333563 w 333563"/>
              <a:gd name="connsiteY2" fmla="*/ 287555 h 287555"/>
              <a:gd name="connsiteX3" fmla="*/ 0 w 333563"/>
              <a:gd name="connsiteY3" fmla="*/ 287555 h 287555"/>
              <a:gd name="connsiteX0" fmla="*/ 0 w 333563"/>
              <a:gd name="connsiteY0" fmla="*/ 287555 h 378995"/>
              <a:gd name="connsiteX1" fmla="*/ 166782 w 333563"/>
              <a:gd name="connsiteY1" fmla="*/ 0 h 378995"/>
              <a:gd name="connsiteX2" fmla="*/ 333563 w 333563"/>
              <a:gd name="connsiteY2" fmla="*/ 287555 h 378995"/>
              <a:gd name="connsiteX3" fmla="*/ 91440 w 333563"/>
              <a:gd name="connsiteY3" fmla="*/ 378995 h 378995"/>
              <a:gd name="connsiteX0" fmla="*/ 0 w 333563"/>
              <a:gd name="connsiteY0" fmla="*/ 287555 h 287555"/>
              <a:gd name="connsiteX1" fmla="*/ 166782 w 333563"/>
              <a:gd name="connsiteY1" fmla="*/ 0 h 287555"/>
              <a:gd name="connsiteX2" fmla="*/ 333563 w 333563"/>
              <a:gd name="connsiteY2" fmla="*/ 287555 h 28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63" h="287555">
                <a:moveTo>
                  <a:pt x="0" y="287555"/>
                </a:moveTo>
                <a:lnTo>
                  <a:pt x="166782" y="0"/>
                </a:lnTo>
                <a:lnTo>
                  <a:pt x="333563" y="287555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9" name="Triangle isocèle 12">
            <a:extLst>
              <a:ext uri="{FF2B5EF4-FFF2-40B4-BE49-F238E27FC236}">
                <a16:creationId xmlns:a16="http://schemas.microsoft.com/office/drawing/2014/main" id="{41B2FC2F-00DC-42C6-B2C3-955C7C2AB339}"/>
              </a:ext>
            </a:extLst>
          </p:cNvPr>
          <p:cNvSpPr/>
          <p:nvPr/>
        </p:nvSpPr>
        <p:spPr>
          <a:xfrm rot="5400000">
            <a:off x="946311" y="2281024"/>
            <a:ext cx="432436" cy="135635"/>
          </a:xfrm>
          <a:custGeom>
            <a:avLst/>
            <a:gdLst>
              <a:gd name="connsiteX0" fmla="*/ 0 w 333563"/>
              <a:gd name="connsiteY0" fmla="*/ 287555 h 287555"/>
              <a:gd name="connsiteX1" fmla="*/ 166782 w 333563"/>
              <a:gd name="connsiteY1" fmla="*/ 0 h 287555"/>
              <a:gd name="connsiteX2" fmla="*/ 333563 w 333563"/>
              <a:gd name="connsiteY2" fmla="*/ 287555 h 287555"/>
              <a:gd name="connsiteX3" fmla="*/ 0 w 333563"/>
              <a:gd name="connsiteY3" fmla="*/ 287555 h 287555"/>
              <a:gd name="connsiteX0" fmla="*/ 0 w 333563"/>
              <a:gd name="connsiteY0" fmla="*/ 287555 h 378995"/>
              <a:gd name="connsiteX1" fmla="*/ 166782 w 333563"/>
              <a:gd name="connsiteY1" fmla="*/ 0 h 378995"/>
              <a:gd name="connsiteX2" fmla="*/ 333563 w 333563"/>
              <a:gd name="connsiteY2" fmla="*/ 287555 h 378995"/>
              <a:gd name="connsiteX3" fmla="*/ 91440 w 333563"/>
              <a:gd name="connsiteY3" fmla="*/ 378995 h 378995"/>
              <a:gd name="connsiteX0" fmla="*/ 0 w 333563"/>
              <a:gd name="connsiteY0" fmla="*/ 287555 h 287555"/>
              <a:gd name="connsiteX1" fmla="*/ 166782 w 333563"/>
              <a:gd name="connsiteY1" fmla="*/ 0 h 287555"/>
              <a:gd name="connsiteX2" fmla="*/ 333563 w 333563"/>
              <a:gd name="connsiteY2" fmla="*/ 287555 h 28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63" h="287555">
                <a:moveTo>
                  <a:pt x="0" y="287555"/>
                </a:moveTo>
                <a:lnTo>
                  <a:pt x="166782" y="0"/>
                </a:lnTo>
                <a:lnTo>
                  <a:pt x="333563" y="287555"/>
                </a:lnTo>
              </a:path>
            </a:pathLst>
          </a:cu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9D703F79-88A9-4F83-B5DE-62A642E3C5A8}"/>
              </a:ext>
            </a:extLst>
          </p:cNvPr>
          <p:cNvGrpSpPr/>
          <p:nvPr/>
        </p:nvGrpSpPr>
        <p:grpSpPr>
          <a:xfrm>
            <a:off x="1060441" y="6236924"/>
            <a:ext cx="1281420" cy="432436"/>
            <a:chOff x="5432810" y="4641777"/>
            <a:chExt cx="1111122" cy="356282"/>
          </a:xfrm>
        </p:grpSpPr>
        <p:sp>
          <p:nvSpPr>
            <p:cNvPr id="135" name="Triangle isocèle 12">
              <a:extLst>
                <a:ext uri="{FF2B5EF4-FFF2-40B4-BE49-F238E27FC236}">
                  <a16:creationId xmlns:a16="http://schemas.microsoft.com/office/drawing/2014/main" id="{35465BE8-6611-4F4E-A36F-17996C8FE589}"/>
                </a:ext>
              </a:extLst>
            </p:cNvPr>
            <p:cNvSpPr/>
            <p:nvPr/>
          </p:nvSpPr>
          <p:spPr>
            <a:xfrm rot="16200000">
              <a:off x="5810230" y="4761113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6" name="Triangle isocèle 12">
              <a:extLst>
                <a:ext uri="{FF2B5EF4-FFF2-40B4-BE49-F238E27FC236}">
                  <a16:creationId xmlns:a16="http://schemas.microsoft.com/office/drawing/2014/main" id="{F7973462-D0D6-4E8B-9F52-AA93EE29F857}"/>
                </a:ext>
              </a:extLst>
            </p:cNvPr>
            <p:cNvSpPr/>
            <p:nvPr/>
          </p:nvSpPr>
          <p:spPr>
            <a:xfrm rot="16200000">
              <a:off x="6306987" y="4761113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7" name="Triangle isocèle 12">
              <a:extLst>
                <a:ext uri="{FF2B5EF4-FFF2-40B4-BE49-F238E27FC236}">
                  <a16:creationId xmlns:a16="http://schemas.microsoft.com/office/drawing/2014/main" id="{BB6DA53E-B2BE-42B4-9569-E5921BF63C40}"/>
                </a:ext>
              </a:extLst>
            </p:cNvPr>
            <p:cNvSpPr/>
            <p:nvPr/>
          </p:nvSpPr>
          <p:spPr>
            <a:xfrm rot="16200000">
              <a:off x="5313474" y="4761113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1" name="Groupe 120">
            <a:extLst>
              <a:ext uri="{FF2B5EF4-FFF2-40B4-BE49-F238E27FC236}">
                <a16:creationId xmlns:a16="http://schemas.microsoft.com/office/drawing/2014/main" id="{EE97CB8D-89ED-467E-AAEA-5C9C5976A753}"/>
              </a:ext>
            </a:extLst>
          </p:cNvPr>
          <p:cNvGrpSpPr/>
          <p:nvPr/>
        </p:nvGrpSpPr>
        <p:grpSpPr>
          <a:xfrm>
            <a:off x="2696780" y="2891771"/>
            <a:ext cx="410889" cy="3064341"/>
            <a:chOff x="6851683" y="1885722"/>
            <a:chExt cx="356283" cy="2524695"/>
          </a:xfrm>
        </p:grpSpPr>
        <p:sp>
          <p:nvSpPr>
            <p:cNvPr id="129" name="Triangle isocèle 12">
              <a:extLst>
                <a:ext uri="{FF2B5EF4-FFF2-40B4-BE49-F238E27FC236}">
                  <a16:creationId xmlns:a16="http://schemas.microsoft.com/office/drawing/2014/main" id="{73CA16F9-7224-473C-861E-FD69372050D9}"/>
                </a:ext>
              </a:extLst>
            </p:cNvPr>
            <p:cNvSpPr/>
            <p:nvPr/>
          </p:nvSpPr>
          <p:spPr>
            <a:xfrm rot="10800000">
              <a:off x="6851684" y="3796052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0" name="Triangle isocèle 12">
              <a:extLst>
                <a:ext uri="{FF2B5EF4-FFF2-40B4-BE49-F238E27FC236}">
                  <a16:creationId xmlns:a16="http://schemas.microsoft.com/office/drawing/2014/main" id="{2CF4BB45-9B33-404D-A00C-D6CD89CB694C}"/>
                </a:ext>
              </a:extLst>
            </p:cNvPr>
            <p:cNvSpPr/>
            <p:nvPr/>
          </p:nvSpPr>
          <p:spPr>
            <a:xfrm rot="10800000">
              <a:off x="6851683" y="3299295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1" name="Triangle isocèle 12">
              <a:extLst>
                <a:ext uri="{FF2B5EF4-FFF2-40B4-BE49-F238E27FC236}">
                  <a16:creationId xmlns:a16="http://schemas.microsoft.com/office/drawing/2014/main" id="{B458E9F9-48EF-49A4-A2C0-56F3345C429B}"/>
                </a:ext>
              </a:extLst>
            </p:cNvPr>
            <p:cNvSpPr/>
            <p:nvPr/>
          </p:nvSpPr>
          <p:spPr>
            <a:xfrm rot="10800000">
              <a:off x="6851684" y="4292808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2" name="Triangle isocèle 12">
              <a:extLst>
                <a:ext uri="{FF2B5EF4-FFF2-40B4-BE49-F238E27FC236}">
                  <a16:creationId xmlns:a16="http://schemas.microsoft.com/office/drawing/2014/main" id="{9CECE7AC-D1FE-4AED-A198-EAE1DD998F43}"/>
                </a:ext>
              </a:extLst>
            </p:cNvPr>
            <p:cNvSpPr/>
            <p:nvPr/>
          </p:nvSpPr>
          <p:spPr>
            <a:xfrm rot="10800000">
              <a:off x="6851683" y="2382479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3" name="Triangle isocèle 12">
              <a:extLst>
                <a:ext uri="{FF2B5EF4-FFF2-40B4-BE49-F238E27FC236}">
                  <a16:creationId xmlns:a16="http://schemas.microsoft.com/office/drawing/2014/main" id="{27D3AA8C-00D8-44DA-8B2F-0237BD716A01}"/>
                </a:ext>
              </a:extLst>
            </p:cNvPr>
            <p:cNvSpPr/>
            <p:nvPr/>
          </p:nvSpPr>
          <p:spPr>
            <a:xfrm rot="10800000">
              <a:off x="6851683" y="1885722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34" name="Triangle isocèle 12">
              <a:extLst>
                <a:ext uri="{FF2B5EF4-FFF2-40B4-BE49-F238E27FC236}">
                  <a16:creationId xmlns:a16="http://schemas.microsoft.com/office/drawing/2014/main" id="{92B3E619-6434-4380-A6B6-6F288DC75257}"/>
                </a:ext>
              </a:extLst>
            </p:cNvPr>
            <p:cNvSpPr/>
            <p:nvPr/>
          </p:nvSpPr>
          <p:spPr>
            <a:xfrm rot="10800000">
              <a:off x="6851683" y="2879235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2" name="Groupe 121">
            <a:extLst>
              <a:ext uri="{FF2B5EF4-FFF2-40B4-BE49-F238E27FC236}">
                <a16:creationId xmlns:a16="http://schemas.microsoft.com/office/drawing/2014/main" id="{7AF270BB-E740-4B73-A12E-2CC247032C57}"/>
              </a:ext>
            </a:extLst>
          </p:cNvPr>
          <p:cNvGrpSpPr/>
          <p:nvPr/>
        </p:nvGrpSpPr>
        <p:grpSpPr>
          <a:xfrm rot="10800000">
            <a:off x="312839" y="2929530"/>
            <a:ext cx="410889" cy="3064341"/>
            <a:chOff x="6851683" y="1885722"/>
            <a:chExt cx="356283" cy="2524695"/>
          </a:xfrm>
        </p:grpSpPr>
        <p:sp>
          <p:nvSpPr>
            <p:cNvPr id="123" name="Triangle isocèle 12">
              <a:extLst>
                <a:ext uri="{FF2B5EF4-FFF2-40B4-BE49-F238E27FC236}">
                  <a16:creationId xmlns:a16="http://schemas.microsoft.com/office/drawing/2014/main" id="{3AF5D2C2-77A2-4FC9-AB64-0E5FD741E7E0}"/>
                </a:ext>
              </a:extLst>
            </p:cNvPr>
            <p:cNvSpPr/>
            <p:nvPr/>
          </p:nvSpPr>
          <p:spPr>
            <a:xfrm rot="10800000">
              <a:off x="6851684" y="3796052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4" name="Triangle isocèle 12">
              <a:extLst>
                <a:ext uri="{FF2B5EF4-FFF2-40B4-BE49-F238E27FC236}">
                  <a16:creationId xmlns:a16="http://schemas.microsoft.com/office/drawing/2014/main" id="{16C956B7-64A6-4B45-9B77-B7083F49040B}"/>
                </a:ext>
              </a:extLst>
            </p:cNvPr>
            <p:cNvSpPr/>
            <p:nvPr/>
          </p:nvSpPr>
          <p:spPr>
            <a:xfrm rot="10800000">
              <a:off x="6851683" y="3299295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5" name="Triangle isocèle 12">
              <a:extLst>
                <a:ext uri="{FF2B5EF4-FFF2-40B4-BE49-F238E27FC236}">
                  <a16:creationId xmlns:a16="http://schemas.microsoft.com/office/drawing/2014/main" id="{09626876-EAE4-48C3-B199-68876B21B880}"/>
                </a:ext>
              </a:extLst>
            </p:cNvPr>
            <p:cNvSpPr/>
            <p:nvPr/>
          </p:nvSpPr>
          <p:spPr>
            <a:xfrm rot="10800000">
              <a:off x="6851684" y="4292808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6" name="Triangle isocèle 12">
              <a:extLst>
                <a:ext uri="{FF2B5EF4-FFF2-40B4-BE49-F238E27FC236}">
                  <a16:creationId xmlns:a16="http://schemas.microsoft.com/office/drawing/2014/main" id="{E439C1E8-6466-4254-A5AA-39E33A24CB6B}"/>
                </a:ext>
              </a:extLst>
            </p:cNvPr>
            <p:cNvSpPr/>
            <p:nvPr/>
          </p:nvSpPr>
          <p:spPr>
            <a:xfrm rot="10800000">
              <a:off x="6851683" y="2382479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7" name="Triangle isocèle 12">
              <a:extLst>
                <a:ext uri="{FF2B5EF4-FFF2-40B4-BE49-F238E27FC236}">
                  <a16:creationId xmlns:a16="http://schemas.microsoft.com/office/drawing/2014/main" id="{EE977840-F3BD-4705-9B01-17B5CB360A60}"/>
                </a:ext>
              </a:extLst>
            </p:cNvPr>
            <p:cNvSpPr/>
            <p:nvPr/>
          </p:nvSpPr>
          <p:spPr>
            <a:xfrm rot="10800000">
              <a:off x="6851683" y="1885722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8" name="Triangle isocèle 12">
              <a:extLst>
                <a:ext uri="{FF2B5EF4-FFF2-40B4-BE49-F238E27FC236}">
                  <a16:creationId xmlns:a16="http://schemas.microsoft.com/office/drawing/2014/main" id="{69033D77-AA94-4233-8DA3-A7A074299D80}"/>
                </a:ext>
              </a:extLst>
            </p:cNvPr>
            <p:cNvSpPr/>
            <p:nvPr/>
          </p:nvSpPr>
          <p:spPr>
            <a:xfrm rot="10800000">
              <a:off x="6851683" y="2879235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30720" name="Rectangle 30719">
            <a:extLst>
              <a:ext uri="{FF2B5EF4-FFF2-40B4-BE49-F238E27FC236}">
                <a16:creationId xmlns:a16="http://schemas.microsoft.com/office/drawing/2014/main" id="{0D1CA81E-32F0-4C09-9596-6E68DA850A15}"/>
              </a:ext>
            </a:extLst>
          </p:cNvPr>
          <p:cNvSpPr/>
          <p:nvPr/>
        </p:nvSpPr>
        <p:spPr>
          <a:xfrm>
            <a:off x="7104112" y="4534385"/>
            <a:ext cx="2859038" cy="844767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60ED8DF-20D5-4677-86E7-0C7B8E8F98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714284"/>
            <a:ext cx="11700000" cy="453741"/>
          </a:xfrm>
        </p:spPr>
        <p:txBody>
          <a:bodyPr>
            <a:normAutofit/>
          </a:bodyPr>
          <a:lstStyle/>
          <a:p>
            <a:r>
              <a:rPr lang="it-IT" dirty="0"/>
              <a:t>In order to operate XFOIL in the loop, we need a discipline with several steps: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388B6E04-CEB0-4AE4-9C94-C6AE1AE7F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optimization: Formulation</a:t>
            </a:r>
            <a:endParaRPr lang="fr-FR" dirty="0"/>
          </a:p>
        </p:txBody>
      </p:sp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0393444-4833-440F-95A4-00819D0B5E61}"/>
              </a:ext>
            </a:extLst>
          </p:cNvPr>
          <p:cNvSpPr/>
          <p:nvPr/>
        </p:nvSpPr>
        <p:spPr>
          <a:xfrm>
            <a:off x="1775520" y="2713867"/>
            <a:ext cx="3240360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F999C"/>
                </a:solidFill>
              </a:rPr>
              <a:t>Update airfoil geometry</a:t>
            </a:r>
            <a:endParaRPr lang="fr-FR" dirty="0">
              <a:solidFill>
                <a:srgbClr val="0F999C"/>
              </a:solidFill>
            </a:endParaRPr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9D8C83CA-5E34-4B3F-AEF3-C4BE40B085C1}"/>
              </a:ext>
            </a:extLst>
          </p:cNvPr>
          <p:cNvSpPr/>
          <p:nvPr/>
        </p:nvSpPr>
        <p:spPr>
          <a:xfrm>
            <a:off x="1775520" y="3661559"/>
            <a:ext cx="3240360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F999C"/>
                </a:solidFill>
              </a:rPr>
              <a:t>Write XFOIL instructions </a:t>
            </a:r>
            <a:endParaRPr lang="fr-FR" dirty="0">
              <a:solidFill>
                <a:srgbClr val="0F999C"/>
              </a:solidFill>
            </a:endParaRPr>
          </a:p>
        </p:txBody>
      </p: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AB32436-C78A-41F3-BD4F-760F2EBAB4B1}"/>
              </a:ext>
            </a:extLst>
          </p:cNvPr>
          <p:cNvCxnSpPr>
            <a:cxnSpLocks/>
          </p:cNvCxnSpPr>
          <p:nvPr/>
        </p:nvCxnSpPr>
        <p:spPr>
          <a:xfrm>
            <a:off x="5159896" y="3026325"/>
            <a:ext cx="2016224" cy="0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CA7575FD-DED7-490E-B7DF-4827F4478D34}"/>
              </a:ext>
            </a:extLst>
          </p:cNvPr>
          <p:cNvGrpSpPr/>
          <p:nvPr/>
        </p:nvGrpSpPr>
        <p:grpSpPr>
          <a:xfrm>
            <a:off x="7464152" y="3672254"/>
            <a:ext cx="3384376" cy="649971"/>
            <a:chOff x="6096000" y="5200969"/>
            <a:chExt cx="3384376" cy="649971"/>
          </a:xfrm>
        </p:grpSpPr>
        <p:pic>
          <p:nvPicPr>
            <p:cNvPr id="34" name="Picture 2" descr="Txt file Icon - Download in Colored Outline Style">
              <a:extLst>
                <a:ext uri="{FF2B5EF4-FFF2-40B4-BE49-F238E27FC236}">
                  <a16:creationId xmlns:a16="http://schemas.microsoft.com/office/drawing/2014/main" id="{27EC61F3-43A7-4245-BEB3-D6F135C7A4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5200969"/>
              <a:ext cx="649971" cy="649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65FB656-7C90-4CC1-AC17-E110C1DE0FB9}"/>
                </a:ext>
              </a:extLst>
            </p:cNvPr>
            <p:cNvSpPr txBox="1"/>
            <p:nvPr/>
          </p:nvSpPr>
          <p:spPr>
            <a:xfrm>
              <a:off x="6670331" y="5301208"/>
              <a:ext cx="2810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instructions.txt</a:t>
              </a:r>
              <a:endParaRPr lang="fr-FR" dirty="0"/>
            </a:p>
          </p:txBody>
        </p:sp>
      </p:grp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30EFC0DB-32E7-439F-B662-9659243897EC}"/>
              </a:ext>
            </a:extLst>
          </p:cNvPr>
          <p:cNvCxnSpPr>
            <a:cxnSpLocks/>
          </p:cNvCxnSpPr>
          <p:nvPr/>
        </p:nvCxnSpPr>
        <p:spPr>
          <a:xfrm>
            <a:off x="5159896" y="3933056"/>
            <a:ext cx="2016224" cy="0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0F53A9D3-4494-4022-A733-C23A0B5146A3}"/>
              </a:ext>
            </a:extLst>
          </p:cNvPr>
          <p:cNvSpPr/>
          <p:nvPr/>
        </p:nvSpPr>
        <p:spPr>
          <a:xfrm>
            <a:off x="1792709" y="4609251"/>
            <a:ext cx="3240360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rgbClr val="0F999C"/>
                </a:solidFill>
              </a:rPr>
              <a:t>Run XFOIL simulations</a:t>
            </a:r>
            <a:endParaRPr lang="fr-FR" dirty="0">
              <a:solidFill>
                <a:srgbClr val="0F999C"/>
              </a:solidFill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3616E51-EC82-4768-AF6D-92D4E0D87B50}"/>
              </a:ext>
            </a:extLst>
          </p:cNvPr>
          <p:cNvGrpSpPr/>
          <p:nvPr/>
        </p:nvGrpSpPr>
        <p:grpSpPr>
          <a:xfrm>
            <a:off x="7464152" y="4594187"/>
            <a:ext cx="2664297" cy="706437"/>
            <a:chOff x="7464152" y="4358752"/>
            <a:chExt cx="2664297" cy="706437"/>
          </a:xfrm>
        </p:grpSpPr>
        <p:pic>
          <p:nvPicPr>
            <p:cNvPr id="30722" name="Picture 2" descr="Executable Icon #103569 - Free Icons Library">
              <a:extLst>
                <a:ext uri="{FF2B5EF4-FFF2-40B4-BE49-F238E27FC236}">
                  <a16:creationId xmlns:a16="http://schemas.microsoft.com/office/drawing/2014/main" id="{6B8E0B6F-C23B-4914-87FD-47B01617AB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52" y="4358752"/>
              <a:ext cx="700961" cy="706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ZoneTexte 39">
              <a:extLst>
                <a:ext uri="{FF2B5EF4-FFF2-40B4-BE49-F238E27FC236}">
                  <a16:creationId xmlns:a16="http://schemas.microsoft.com/office/drawing/2014/main" id="{DD8DDA4C-16D3-4D33-8C00-289C3C5BF1E9}"/>
                </a:ext>
              </a:extLst>
            </p:cNvPr>
            <p:cNvSpPr txBox="1"/>
            <p:nvPr/>
          </p:nvSpPr>
          <p:spPr>
            <a:xfrm>
              <a:off x="8055673" y="4487225"/>
              <a:ext cx="2072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XFOIL.exe</a:t>
              </a:r>
              <a:endParaRPr lang="fr-FR" dirty="0"/>
            </a:p>
          </p:txBody>
        </p:sp>
      </p:grp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504A1694-3FEB-4779-8791-886ECA5E98BD}"/>
              </a:ext>
            </a:extLst>
          </p:cNvPr>
          <p:cNvSpPr/>
          <p:nvPr/>
        </p:nvSpPr>
        <p:spPr>
          <a:xfrm>
            <a:off x="1775520" y="5556943"/>
            <a:ext cx="3240360" cy="57606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>
                <a:solidFill>
                  <a:srgbClr val="0F999C"/>
                </a:solidFill>
              </a:rPr>
              <a:t>Read XFOIL </a:t>
            </a:r>
            <a:r>
              <a:rPr lang="it-IT" dirty="0">
                <a:solidFill>
                  <a:srgbClr val="0F999C"/>
                </a:solidFill>
              </a:rPr>
              <a:t>results</a:t>
            </a:r>
            <a:endParaRPr lang="fr-FR" dirty="0">
              <a:solidFill>
                <a:srgbClr val="0F999C"/>
              </a:solidFill>
            </a:endParaRPr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314EE44A-99D0-4C6B-826A-58017FB4FF28}"/>
              </a:ext>
            </a:extLst>
          </p:cNvPr>
          <p:cNvGrpSpPr/>
          <p:nvPr/>
        </p:nvGrpSpPr>
        <p:grpSpPr>
          <a:xfrm>
            <a:off x="7431022" y="5528127"/>
            <a:ext cx="3417506" cy="624651"/>
            <a:chOff x="7431022" y="5455920"/>
            <a:chExt cx="3417506" cy="624651"/>
          </a:xfrm>
        </p:grpSpPr>
        <p:pic>
          <p:nvPicPr>
            <p:cNvPr id="30724" name="Picture 4">
              <a:extLst>
                <a:ext uri="{FF2B5EF4-FFF2-40B4-BE49-F238E27FC236}">
                  <a16:creationId xmlns:a16="http://schemas.microsoft.com/office/drawing/2014/main" id="{1F50A51D-D61D-4CE4-9F4C-2927F807CF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1022" y="5455920"/>
              <a:ext cx="624651" cy="6246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9847418-ECA1-4386-A7AA-6CD7B033CC64}"/>
                </a:ext>
              </a:extLst>
            </p:cNvPr>
            <p:cNvSpPr txBox="1"/>
            <p:nvPr/>
          </p:nvSpPr>
          <p:spPr>
            <a:xfrm>
              <a:off x="8038483" y="5589240"/>
              <a:ext cx="2810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polar_output.dat</a:t>
              </a:r>
              <a:endParaRPr lang="fr-FR" dirty="0"/>
            </a:p>
          </p:txBody>
        </p:sp>
      </p:grp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2A702482-DE41-4F65-BF20-3D1FE5CB60A1}"/>
              </a:ext>
            </a:extLst>
          </p:cNvPr>
          <p:cNvCxnSpPr>
            <a:cxnSpLocks/>
          </p:cNvCxnSpPr>
          <p:nvPr/>
        </p:nvCxnSpPr>
        <p:spPr>
          <a:xfrm flipH="1">
            <a:off x="5155570" y="5867216"/>
            <a:ext cx="2020550" cy="0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26" name="Picture 6">
            <a:extLst>
              <a:ext uri="{FF2B5EF4-FFF2-40B4-BE49-F238E27FC236}">
                <a16:creationId xmlns:a16="http://schemas.microsoft.com/office/drawing/2014/main" id="{491A34A3-F48D-4828-B0C5-7D567CF311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8218" y="4256993"/>
            <a:ext cx="1913165" cy="457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730" name="Connecteur : en angle 30729">
            <a:extLst>
              <a:ext uri="{FF2B5EF4-FFF2-40B4-BE49-F238E27FC236}">
                <a16:creationId xmlns:a16="http://schemas.microsoft.com/office/drawing/2014/main" id="{5590CC25-7514-467D-8BC4-ECACCBD1E7BD}"/>
              </a:ext>
            </a:extLst>
          </p:cNvPr>
          <p:cNvCxnSpPr>
            <a:stCxn id="35" idx="3"/>
            <a:endCxn id="40" idx="3"/>
          </p:cNvCxnSpPr>
          <p:nvPr/>
        </p:nvCxnSpPr>
        <p:spPr>
          <a:xfrm flipH="1">
            <a:off x="10128449" y="3957159"/>
            <a:ext cx="720079" cy="950167"/>
          </a:xfrm>
          <a:prstGeom prst="bentConnector3">
            <a:avLst>
              <a:gd name="adj1" fmla="val -90562"/>
            </a:avLst>
          </a:prstGeom>
          <a:ln w="76200">
            <a:solidFill>
              <a:schemeClr val="bg1">
                <a:lumMod val="85000"/>
              </a:schemeClr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eur : en angle 151">
            <a:extLst>
              <a:ext uri="{FF2B5EF4-FFF2-40B4-BE49-F238E27FC236}">
                <a16:creationId xmlns:a16="http://schemas.microsoft.com/office/drawing/2014/main" id="{75713B72-4111-40F1-B312-3B9783F16E8A}"/>
              </a:ext>
            </a:extLst>
          </p:cNvPr>
          <p:cNvCxnSpPr>
            <a:cxnSpLocks/>
            <a:stCxn id="148" idx="3"/>
          </p:cNvCxnSpPr>
          <p:nvPr/>
        </p:nvCxnSpPr>
        <p:spPr>
          <a:xfrm flipH="1">
            <a:off x="10128449" y="3001431"/>
            <a:ext cx="720079" cy="2183884"/>
          </a:xfrm>
          <a:prstGeom prst="bentConnector4">
            <a:avLst>
              <a:gd name="adj1" fmla="val -127692"/>
              <a:gd name="adj2" fmla="val 99820"/>
            </a:avLst>
          </a:prstGeom>
          <a:ln w="76200">
            <a:solidFill>
              <a:schemeClr val="bg1">
                <a:lumMod val="85000"/>
              </a:schemeClr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46" name="Connecteur droit avec flèche 30745">
            <a:extLst>
              <a:ext uri="{FF2B5EF4-FFF2-40B4-BE49-F238E27FC236}">
                <a16:creationId xmlns:a16="http://schemas.microsoft.com/office/drawing/2014/main" id="{3D35CF88-70AE-4A0A-A05C-FAD92EAB550D}"/>
              </a:ext>
            </a:extLst>
          </p:cNvPr>
          <p:cNvCxnSpPr>
            <a:cxnSpLocks/>
          </p:cNvCxnSpPr>
          <p:nvPr/>
        </p:nvCxnSpPr>
        <p:spPr>
          <a:xfrm>
            <a:off x="8544272" y="5091992"/>
            <a:ext cx="0" cy="679231"/>
          </a:xfrm>
          <a:prstGeom prst="straightConnector1">
            <a:avLst/>
          </a:prstGeom>
          <a:ln w="76200">
            <a:solidFill>
              <a:schemeClr val="bg1">
                <a:lumMod val="85000"/>
              </a:schemeClr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ZoneTexte 168">
            <a:extLst>
              <a:ext uri="{FF2B5EF4-FFF2-40B4-BE49-F238E27FC236}">
                <a16:creationId xmlns:a16="http://schemas.microsoft.com/office/drawing/2014/main" id="{0A4E0870-4A53-47BF-89DA-4EAABE3D9881}"/>
              </a:ext>
            </a:extLst>
          </p:cNvPr>
          <p:cNvSpPr txBox="1"/>
          <p:nvPr/>
        </p:nvSpPr>
        <p:spPr>
          <a:xfrm>
            <a:off x="3798300" y="2269248"/>
            <a:ext cx="1280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70AD"/>
                </a:solidFill>
              </a:rPr>
              <a:t>Discipline</a:t>
            </a:r>
            <a:endParaRPr lang="fr-FR" dirty="0">
              <a:solidFill>
                <a:srgbClr val="0070A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4228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GEMSEO Key concepts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950809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e 40">
            <a:extLst>
              <a:ext uri="{FF2B5EF4-FFF2-40B4-BE49-F238E27FC236}">
                <a16:creationId xmlns:a16="http://schemas.microsoft.com/office/drawing/2014/main" id="{59C888C2-3864-42B2-8E4D-B7AE85CED4B0}"/>
              </a:ext>
            </a:extLst>
          </p:cNvPr>
          <p:cNvGrpSpPr/>
          <p:nvPr/>
        </p:nvGrpSpPr>
        <p:grpSpPr>
          <a:xfrm>
            <a:off x="407368" y="1124744"/>
            <a:ext cx="2423403" cy="3737794"/>
            <a:chOff x="4784563" y="1260265"/>
            <a:chExt cx="2423403" cy="3737794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DD40DFAD-92C2-4246-8212-06AD63C06205}"/>
                </a:ext>
              </a:extLst>
            </p:cNvPr>
            <p:cNvGrpSpPr/>
            <p:nvPr/>
          </p:nvGrpSpPr>
          <p:grpSpPr>
            <a:xfrm>
              <a:off x="4792974" y="1268760"/>
              <a:ext cx="2402740" cy="3717940"/>
              <a:chOff x="4792974" y="1268760"/>
              <a:chExt cx="2402740" cy="3717940"/>
            </a:xfrm>
          </p:grpSpPr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CB6AD6C-0C1F-4DAB-A61B-D33CF1413F30}"/>
                  </a:ext>
                </a:extLst>
              </p:cNvPr>
              <p:cNvSpPr/>
              <p:nvPr/>
            </p:nvSpPr>
            <p:spPr>
              <a:xfrm>
                <a:off x="4792974" y="1435542"/>
                <a:ext cx="333564" cy="3384376"/>
              </a:xfrm>
              <a:prstGeom prst="rect">
                <a:avLst/>
              </a:prstGeom>
              <a:solidFill>
                <a:srgbClr val="02ED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" name="Ellipse 5">
                <a:extLst>
                  <a:ext uri="{FF2B5EF4-FFF2-40B4-BE49-F238E27FC236}">
                    <a16:creationId xmlns:a16="http://schemas.microsoft.com/office/drawing/2014/main" id="{F31CC680-F3A1-408D-9322-842B102BEB28}"/>
                  </a:ext>
                </a:extLst>
              </p:cNvPr>
              <p:cNvSpPr/>
              <p:nvPr/>
            </p:nvSpPr>
            <p:spPr>
              <a:xfrm>
                <a:off x="4792974" y="1268760"/>
                <a:ext cx="333564" cy="333564"/>
              </a:xfrm>
              <a:prstGeom prst="ellipse">
                <a:avLst/>
              </a:prstGeom>
              <a:solidFill>
                <a:srgbClr val="02ED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AFD3AE7-E2F6-4231-8878-5642BA9EEC9E}"/>
                  </a:ext>
                </a:extLst>
              </p:cNvPr>
              <p:cNvSpPr/>
              <p:nvPr/>
            </p:nvSpPr>
            <p:spPr>
              <a:xfrm rot="16200000">
                <a:off x="5817765" y="394866"/>
                <a:ext cx="333564" cy="2081351"/>
              </a:xfrm>
              <a:prstGeom prst="rect">
                <a:avLst/>
              </a:prstGeom>
              <a:solidFill>
                <a:srgbClr val="02ED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8335CF3-6F78-4C8E-9668-17B2877E183E}"/>
                  </a:ext>
                </a:extLst>
              </p:cNvPr>
              <p:cNvSpPr/>
              <p:nvPr/>
            </p:nvSpPr>
            <p:spPr>
              <a:xfrm>
                <a:off x="6858441" y="1435542"/>
                <a:ext cx="333564" cy="3384376"/>
              </a:xfrm>
              <a:prstGeom prst="rect">
                <a:avLst/>
              </a:prstGeom>
              <a:solidFill>
                <a:srgbClr val="02ED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9" name="Ellipse 8">
                <a:extLst>
                  <a:ext uri="{FF2B5EF4-FFF2-40B4-BE49-F238E27FC236}">
                    <a16:creationId xmlns:a16="http://schemas.microsoft.com/office/drawing/2014/main" id="{BC94E2B1-5E45-4C4C-AA49-75E7DB3487FC}"/>
                  </a:ext>
                </a:extLst>
              </p:cNvPr>
              <p:cNvSpPr/>
              <p:nvPr/>
            </p:nvSpPr>
            <p:spPr>
              <a:xfrm>
                <a:off x="6862150" y="1268760"/>
                <a:ext cx="333564" cy="333564"/>
              </a:xfrm>
              <a:prstGeom prst="ellipse">
                <a:avLst/>
              </a:prstGeom>
              <a:solidFill>
                <a:srgbClr val="02ED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A5D93F0-C582-4647-BCFA-D768F684DD06}"/>
                  </a:ext>
                </a:extLst>
              </p:cNvPr>
              <p:cNvSpPr/>
              <p:nvPr/>
            </p:nvSpPr>
            <p:spPr>
              <a:xfrm rot="16200000">
                <a:off x="5833651" y="3779242"/>
                <a:ext cx="333564" cy="2081351"/>
              </a:xfrm>
              <a:prstGeom prst="rect">
                <a:avLst/>
              </a:prstGeom>
              <a:solidFill>
                <a:srgbClr val="02ED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2C0DB293-38A1-4C69-B6EB-1102CE5FFE1D}"/>
                  </a:ext>
                </a:extLst>
              </p:cNvPr>
              <p:cNvSpPr/>
              <p:nvPr/>
            </p:nvSpPr>
            <p:spPr>
              <a:xfrm>
                <a:off x="4792974" y="4653136"/>
                <a:ext cx="333564" cy="333564"/>
              </a:xfrm>
              <a:prstGeom prst="ellipse">
                <a:avLst/>
              </a:prstGeom>
              <a:solidFill>
                <a:srgbClr val="02ED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1497851F-A900-47AD-B151-9AC33A0A7B5D}"/>
                  </a:ext>
                </a:extLst>
              </p:cNvPr>
              <p:cNvSpPr/>
              <p:nvPr/>
            </p:nvSpPr>
            <p:spPr>
              <a:xfrm>
                <a:off x="6858441" y="4653136"/>
                <a:ext cx="333564" cy="333564"/>
              </a:xfrm>
              <a:prstGeom prst="ellipse">
                <a:avLst/>
              </a:prstGeom>
              <a:solidFill>
                <a:srgbClr val="02ED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13" name="Triangle isocèle 12">
              <a:extLst>
                <a:ext uri="{FF2B5EF4-FFF2-40B4-BE49-F238E27FC236}">
                  <a16:creationId xmlns:a16="http://schemas.microsoft.com/office/drawing/2014/main" id="{6583AEC2-4D62-4DEF-B199-817F28FFC850}"/>
                </a:ext>
              </a:extLst>
            </p:cNvPr>
            <p:cNvSpPr/>
            <p:nvPr/>
          </p:nvSpPr>
          <p:spPr>
            <a:xfrm rot="5400000">
              <a:off x="5839946" y="1379601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Triangle isocèle 12">
              <a:extLst>
                <a:ext uri="{FF2B5EF4-FFF2-40B4-BE49-F238E27FC236}">
                  <a16:creationId xmlns:a16="http://schemas.microsoft.com/office/drawing/2014/main" id="{92ABE728-3A59-4B07-97B0-0C44AA02009F}"/>
                </a:ext>
              </a:extLst>
            </p:cNvPr>
            <p:cNvSpPr/>
            <p:nvPr/>
          </p:nvSpPr>
          <p:spPr>
            <a:xfrm rot="5400000">
              <a:off x="6336703" y="1379601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" name="Triangle isocèle 12">
              <a:extLst>
                <a:ext uri="{FF2B5EF4-FFF2-40B4-BE49-F238E27FC236}">
                  <a16:creationId xmlns:a16="http://schemas.microsoft.com/office/drawing/2014/main" id="{A420FF30-E7C2-4D93-9610-D83D6981CD13}"/>
                </a:ext>
              </a:extLst>
            </p:cNvPr>
            <p:cNvSpPr/>
            <p:nvPr/>
          </p:nvSpPr>
          <p:spPr>
            <a:xfrm rot="5400000">
              <a:off x="5343190" y="1379601"/>
              <a:ext cx="356282" cy="117609"/>
            </a:xfrm>
            <a:custGeom>
              <a:avLst/>
              <a:gdLst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  <a:gd name="connsiteX3" fmla="*/ 0 w 333563"/>
                <a:gd name="connsiteY3" fmla="*/ 287555 h 287555"/>
                <a:gd name="connsiteX0" fmla="*/ 0 w 333563"/>
                <a:gd name="connsiteY0" fmla="*/ 287555 h 378995"/>
                <a:gd name="connsiteX1" fmla="*/ 166782 w 333563"/>
                <a:gd name="connsiteY1" fmla="*/ 0 h 378995"/>
                <a:gd name="connsiteX2" fmla="*/ 333563 w 333563"/>
                <a:gd name="connsiteY2" fmla="*/ 287555 h 378995"/>
                <a:gd name="connsiteX3" fmla="*/ 91440 w 333563"/>
                <a:gd name="connsiteY3" fmla="*/ 378995 h 378995"/>
                <a:gd name="connsiteX0" fmla="*/ 0 w 333563"/>
                <a:gd name="connsiteY0" fmla="*/ 287555 h 287555"/>
                <a:gd name="connsiteX1" fmla="*/ 166782 w 333563"/>
                <a:gd name="connsiteY1" fmla="*/ 0 h 287555"/>
                <a:gd name="connsiteX2" fmla="*/ 333563 w 333563"/>
                <a:gd name="connsiteY2" fmla="*/ 287555 h 287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563" h="287555">
                  <a:moveTo>
                    <a:pt x="0" y="287555"/>
                  </a:moveTo>
                  <a:lnTo>
                    <a:pt x="166782" y="0"/>
                  </a:lnTo>
                  <a:lnTo>
                    <a:pt x="333563" y="287555"/>
                  </a:lnTo>
                </a:path>
              </a:pathLst>
            </a:cu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A7EE1616-98AE-4BBE-BBCC-265836484B5F}"/>
                </a:ext>
              </a:extLst>
            </p:cNvPr>
            <p:cNvGrpSpPr/>
            <p:nvPr/>
          </p:nvGrpSpPr>
          <p:grpSpPr>
            <a:xfrm>
              <a:off x="5432810" y="4641777"/>
              <a:ext cx="1111122" cy="356282"/>
              <a:chOff x="5432810" y="4641777"/>
              <a:chExt cx="1111122" cy="356282"/>
            </a:xfrm>
          </p:grpSpPr>
          <p:sp>
            <p:nvSpPr>
              <p:cNvPr id="16" name="Triangle isocèle 12">
                <a:extLst>
                  <a:ext uri="{FF2B5EF4-FFF2-40B4-BE49-F238E27FC236}">
                    <a16:creationId xmlns:a16="http://schemas.microsoft.com/office/drawing/2014/main" id="{1F2ED562-B99A-41DA-A904-8EA3AB890C77}"/>
                  </a:ext>
                </a:extLst>
              </p:cNvPr>
              <p:cNvSpPr/>
              <p:nvPr/>
            </p:nvSpPr>
            <p:spPr>
              <a:xfrm rot="16200000">
                <a:off x="5810230" y="4761113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Triangle isocèle 12">
                <a:extLst>
                  <a:ext uri="{FF2B5EF4-FFF2-40B4-BE49-F238E27FC236}">
                    <a16:creationId xmlns:a16="http://schemas.microsoft.com/office/drawing/2014/main" id="{8E68F9B6-2AD4-43D0-A332-147EC4CEA40B}"/>
                  </a:ext>
                </a:extLst>
              </p:cNvPr>
              <p:cNvSpPr/>
              <p:nvPr/>
            </p:nvSpPr>
            <p:spPr>
              <a:xfrm rot="16200000">
                <a:off x="6306987" y="4761113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Triangle isocèle 12">
                <a:extLst>
                  <a:ext uri="{FF2B5EF4-FFF2-40B4-BE49-F238E27FC236}">
                    <a16:creationId xmlns:a16="http://schemas.microsoft.com/office/drawing/2014/main" id="{0902BAC4-13CA-4EB2-BBC9-5697C4C3596B}"/>
                  </a:ext>
                </a:extLst>
              </p:cNvPr>
              <p:cNvSpPr/>
              <p:nvPr/>
            </p:nvSpPr>
            <p:spPr>
              <a:xfrm rot="16200000">
                <a:off x="5313474" y="4761113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A45B8798-5AA9-46FB-B4FC-5C9B99F1E63F}"/>
                </a:ext>
              </a:extLst>
            </p:cNvPr>
            <p:cNvGrpSpPr/>
            <p:nvPr/>
          </p:nvGrpSpPr>
          <p:grpSpPr>
            <a:xfrm>
              <a:off x="6851683" y="1885722"/>
              <a:ext cx="356283" cy="2524695"/>
              <a:chOff x="6851683" y="1885722"/>
              <a:chExt cx="356283" cy="2524695"/>
            </a:xfrm>
          </p:grpSpPr>
          <p:sp>
            <p:nvSpPr>
              <p:cNvPr id="24" name="Triangle isocèle 12">
                <a:extLst>
                  <a:ext uri="{FF2B5EF4-FFF2-40B4-BE49-F238E27FC236}">
                    <a16:creationId xmlns:a16="http://schemas.microsoft.com/office/drawing/2014/main" id="{DAAAED67-3E7E-41AB-85AA-E316E8BB3B8C}"/>
                  </a:ext>
                </a:extLst>
              </p:cNvPr>
              <p:cNvSpPr/>
              <p:nvPr/>
            </p:nvSpPr>
            <p:spPr>
              <a:xfrm rot="10800000">
                <a:off x="6851684" y="3796052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5" name="Triangle isocèle 12">
                <a:extLst>
                  <a:ext uri="{FF2B5EF4-FFF2-40B4-BE49-F238E27FC236}">
                    <a16:creationId xmlns:a16="http://schemas.microsoft.com/office/drawing/2014/main" id="{83F0E5EF-6990-4A16-87BA-6DF32015017E}"/>
                  </a:ext>
                </a:extLst>
              </p:cNvPr>
              <p:cNvSpPr/>
              <p:nvPr/>
            </p:nvSpPr>
            <p:spPr>
              <a:xfrm rot="10800000">
                <a:off x="6851683" y="3299295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6" name="Triangle isocèle 12">
                <a:extLst>
                  <a:ext uri="{FF2B5EF4-FFF2-40B4-BE49-F238E27FC236}">
                    <a16:creationId xmlns:a16="http://schemas.microsoft.com/office/drawing/2014/main" id="{587F10CD-6FF2-4A52-BD69-1DF4B337D56A}"/>
                  </a:ext>
                </a:extLst>
              </p:cNvPr>
              <p:cNvSpPr/>
              <p:nvPr/>
            </p:nvSpPr>
            <p:spPr>
              <a:xfrm rot="10800000">
                <a:off x="6851684" y="4292808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8" name="Triangle isocèle 12">
                <a:extLst>
                  <a:ext uri="{FF2B5EF4-FFF2-40B4-BE49-F238E27FC236}">
                    <a16:creationId xmlns:a16="http://schemas.microsoft.com/office/drawing/2014/main" id="{C86ECEE5-556E-4A19-A6D2-6FAB6BDE3251}"/>
                  </a:ext>
                </a:extLst>
              </p:cNvPr>
              <p:cNvSpPr/>
              <p:nvPr/>
            </p:nvSpPr>
            <p:spPr>
              <a:xfrm rot="10800000">
                <a:off x="6851683" y="2382479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9" name="Triangle isocèle 12">
                <a:extLst>
                  <a:ext uri="{FF2B5EF4-FFF2-40B4-BE49-F238E27FC236}">
                    <a16:creationId xmlns:a16="http://schemas.microsoft.com/office/drawing/2014/main" id="{7E040E34-DE2A-4DDF-A9F7-9B9E7FDC1C94}"/>
                  </a:ext>
                </a:extLst>
              </p:cNvPr>
              <p:cNvSpPr/>
              <p:nvPr/>
            </p:nvSpPr>
            <p:spPr>
              <a:xfrm rot="10800000">
                <a:off x="6851683" y="1885722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Triangle isocèle 12">
                <a:extLst>
                  <a:ext uri="{FF2B5EF4-FFF2-40B4-BE49-F238E27FC236}">
                    <a16:creationId xmlns:a16="http://schemas.microsoft.com/office/drawing/2014/main" id="{706608BD-5FA5-479A-ACED-F1CEE092DAB8}"/>
                  </a:ext>
                </a:extLst>
              </p:cNvPr>
              <p:cNvSpPr/>
              <p:nvPr/>
            </p:nvSpPr>
            <p:spPr>
              <a:xfrm rot="10800000">
                <a:off x="6851683" y="2879235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1300712-DA5D-4C60-8FF9-1A26DEF39055}"/>
                </a:ext>
              </a:extLst>
            </p:cNvPr>
            <p:cNvGrpSpPr/>
            <p:nvPr/>
          </p:nvGrpSpPr>
          <p:grpSpPr>
            <a:xfrm rot="10800000">
              <a:off x="4784563" y="1916832"/>
              <a:ext cx="356283" cy="2524695"/>
              <a:chOff x="6851683" y="1885722"/>
              <a:chExt cx="356283" cy="2524695"/>
            </a:xfrm>
          </p:grpSpPr>
          <p:sp>
            <p:nvSpPr>
              <p:cNvPr id="34" name="Triangle isocèle 12">
                <a:extLst>
                  <a:ext uri="{FF2B5EF4-FFF2-40B4-BE49-F238E27FC236}">
                    <a16:creationId xmlns:a16="http://schemas.microsoft.com/office/drawing/2014/main" id="{A7F5CA77-7717-42ED-A046-03F5A7A95CB8}"/>
                  </a:ext>
                </a:extLst>
              </p:cNvPr>
              <p:cNvSpPr/>
              <p:nvPr/>
            </p:nvSpPr>
            <p:spPr>
              <a:xfrm rot="10800000">
                <a:off x="6851684" y="3796052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5" name="Triangle isocèle 12">
                <a:extLst>
                  <a:ext uri="{FF2B5EF4-FFF2-40B4-BE49-F238E27FC236}">
                    <a16:creationId xmlns:a16="http://schemas.microsoft.com/office/drawing/2014/main" id="{81750098-AE9C-418A-9295-65018F38C4A2}"/>
                  </a:ext>
                </a:extLst>
              </p:cNvPr>
              <p:cNvSpPr/>
              <p:nvPr/>
            </p:nvSpPr>
            <p:spPr>
              <a:xfrm rot="10800000">
                <a:off x="6851683" y="3299295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6" name="Triangle isocèle 12">
                <a:extLst>
                  <a:ext uri="{FF2B5EF4-FFF2-40B4-BE49-F238E27FC236}">
                    <a16:creationId xmlns:a16="http://schemas.microsoft.com/office/drawing/2014/main" id="{FE12417F-6AB4-4586-A6E5-52DAF16FA0DD}"/>
                  </a:ext>
                </a:extLst>
              </p:cNvPr>
              <p:cNvSpPr/>
              <p:nvPr/>
            </p:nvSpPr>
            <p:spPr>
              <a:xfrm rot="10800000">
                <a:off x="6851684" y="4292808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7" name="Triangle isocèle 12">
                <a:extLst>
                  <a:ext uri="{FF2B5EF4-FFF2-40B4-BE49-F238E27FC236}">
                    <a16:creationId xmlns:a16="http://schemas.microsoft.com/office/drawing/2014/main" id="{2C543E18-C223-4040-83C7-B014DED7AEBC}"/>
                  </a:ext>
                </a:extLst>
              </p:cNvPr>
              <p:cNvSpPr/>
              <p:nvPr/>
            </p:nvSpPr>
            <p:spPr>
              <a:xfrm rot="10800000">
                <a:off x="6851683" y="2382479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8" name="Triangle isocèle 12">
                <a:extLst>
                  <a:ext uri="{FF2B5EF4-FFF2-40B4-BE49-F238E27FC236}">
                    <a16:creationId xmlns:a16="http://schemas.microsoft.com/office/drawing/2014/main" id="{19A2757C-4C25-4033-A067-0634292AD3BC}"/>
                  </a:ext>
                </a:extLst>
              </p:cNvPr>
              <p:cNvSpPr/>
              <p:nvPr/>
            </p:nvSpPr>
            <p:spPr>
              <a:xfrm rot="10800000">
                <a:off x="6851683" y="1885722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9" name="Triangle isocèle 12">
                <a:extLst>
                  <a:ext uri="{FF2B5EF4-FFF2-40B4-BE49-F238E27FC236}">
                    <a16:creationId xmlns:a16="http://schemas.microsoft.com/office/drawing/2014/main" id="{1A03552A-52D9-4546-AB64-B9F74D941DAC}"/>
                  </a:ext>
                </a:extLst>
              </p:cNvPr>
              <p:cNvSpPr/>
              <p:nvPr/>
            </p:nvSpPr>
            <p:spPr>
              <a:xfrm rot="10800000">
                <a:off x="6851683" y="2879235"/>
                <a:ext cx="356282" cy="117609"/>
              </a:xfrm>
              <a:custGeom>
                <a:avLst/>
                <a:gdLst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  <a:gd name="connsiteX3" fmla="*/ 0 w 333563"/>
                  <a:gd name="connsiteY3" fmla="*/ 287555 h 287555"/>
                  <a:gd name="connsiteX0" fmla="*/ 0 w 333563"/>
                  <a:gd name="connsiteY0" fmla="*/ 287555 h 378995"/>
                  <a:gd name="connsiteX1" fmla="*/ 166782 w 333563"/>
                  <a:gd name="connsiteY1" fmla="*/ 0 h 378995"/>
                  <a:gd name="connsiteX2" fmla="*/ 333563 w 333563"/>
                  <a:gd name="connsiteY2" fmla="*/ 287555 h 378995"/>
                  <a:gd name="connsiteX3" fmla="*/ 91440 w 333563"/>
                  <a:gd name="connsiteY3" fmla="*/ 378995 h 378995"/>
                  <a:gd name="connsiteX0" fmla="*/ 0 w 333563"/>
                  <a:gd name="connsiteY0" fmla="*/ 287555 h 287555"/>
                  <a:gd name="connsiteX1" fmla="*/ 166782 w 333563"/>
                  <a:gd name="connsiteY1" fmla="*/ 0 h 287555"/>
                  <a:gd name="connsiteX2" fmla="*/ 333563 w 333563"/>
                  <a:gd name="connsiteY2" fmla="*/ 287555 h 2875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563" h="287555">
                    <a:moveTo>
                      <a:pt x="0" y="287555"/>
                    </a:moveTo>
                    <a:lnTo>
                      <a:pt x="166782" y="0"/>
                    </a:lnTo>
                    <a:lnTo>
                      <a:pt x="333563" y="287555"/>
                    </a:lnTo>
                  </a:path>
                </a:pathLst>
              </a:cu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pic>
        <p:nvPicPr>
          <p:cNvPr id="43" name="Image 42">
            <a:extLst>
              <a:ext uri="{FF2B5EF4-FFF2-40B4-BE49-F238E27FC236}">
                <a16:creationId xmlns:a16="http://schemas.microsoft.com/office/drawing/2014/main" id="{1D0E6FD3-0FB2-4A6D-B589-19BAAC76F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35" y="836712"/>
            <a:ext cx="5852172" cy="4389129"/>
          </a:xfrm>
          <a:prstGeom prst="rect">
            <a:avLst/>
          </a:prstGeom>
        </p:spPr>
      </p:pic>
      <p:sp>
        <p:nvSpPr>
          <p:cNvPr id="44" name="Forme libre : forme 43">
            <a:extLst>
              <a:ext uri="{FF2B5EF4-FFF2-40B4-BE49-F238E27FC236}">
                <a16:creationId xmlns:a16="http://schemas.microsoft.com/office/drawing/2014/main" id="{521C7B1C-E64B-442B-A798-1F0681EDCCBB}"/>
              </a:ext>
            </a:extLst>
          </p:cNvPr>
          <p:cNvSpPr/>
          <p:nvPr/>
        </p:nvSpPr>
        <p:spPr>
          <a:xfrm>
            <a:off x="4573710" y="2534119"/>
            <a:ext cx="4144840" cy="1034613"/>
          </a:xfrm>
          <a:custGeom>
            <a:avLst/>
            <a:gdLst>
              <a:gd name="connsiteX0" fmla="*/ 4144840 w 4146203"/>
              <a:gd name="connsiteY0" fmla="*/ 517056 h 1034613"/>
              <a:gd name="connsiteX1" fmla="*/ 3579690 w 4146203"/>
              <a:gd name="connsiteY1" fmla="*/ 361481 h 1034613"/>
              <a:gd name="connsiteX2" fmla="*/ 2525590 w 4146203"/>
              <a:gd name="connsiteY2" fmla="*/ 136056 h 1034613"/>
              <a:gd name="connsiteX3" fmla="*/ 1709615 w 4146203"/>
              <a:gd name="connsiteY3" fmla="*/ 21756 h 1034613"/>
              <a:gd name="connsiteX4" fmla="*/ 1026990 w 4146203"/>
              <a:gd name="connsiteY4" fmla="*/ 5881 h 1034613"/>
              <a:gd name="connsiteX5" fmla="*/ 490415 w 4146203"/>
              <a:gd name="connsiteY5" fmla="*/ 91606 h 1034613"/>
              <a:gd name="connsiteX6" fmla="*/ 153865 w 4146203"/>
              <a:gd name="connsiteY6" fmla="*/ 253531 h 1034613"/>
              <a:gd name="connsiteX7" fmla="*/ 1465 w 4146203"/>
              <a:gd name="connsiteY7" fmla="*/ 510706 h 1034613"/>
              <a:gd name="connsiteX8" fmla="*/ 93540 w 4146203"/>
              <a:gd name="connsiteY8" fmla="*/ 736131 h 1034613"/>
              <a:gd name="connsiteX9" fmla="*/ 357065 w 4146203"/>
              <a:gd name="connsiteY9" fmla="*/ 898056 h 1034613"/>
              <a:gd name="connsiteX10" fmla="*/ 750765 w 4146203"/>
              <a:gd name="connsiteY10" fmla="*/ 1002831 h 1034613"/>
              <a:gd name="connsiteX11" fmla="*/ 1246065 w 4146203"/>
              <a:gd name="connsiteY11" fmla="*/ 1034581 h 1034613"/>
              <a:gd name="connsiteX12" fmla="*/ 1827090 w 4146203"/>
              <a:gd name="connsiteY12" fmla="*/ 1006006 h 1034613"/>
              <a:gd name="connsiteX13" fmla="*/ 2617665 w 4146203"/>
              <a:gd name="connsiteY13" fmla="*/ 894881 h 1034613"/>
              <a:gd name="connsiteX14" fmla="*/ 3430465 w 4146203"/>
              <a:gd name="connsiteY14" fmla="*/ 710731 h 1034613"/>
              <a:gd name="connsiteX15" fmla="*/ 4144840 w 4146203"/>
              <a:gd name="connsiteY15" fmla="*/ 517056 h 1034613"/>
              <a:gd name="connsiteX0" fmla="*/ 4144840 w 4236280"/>
              <a:gd name="connsiteY0" fmla="*/ 517056 h 1034613"/>
              <a:gd name="connsiteX1" fmla="*/ 3579690 w 4236280"/>
              <a:gd name="connsiteY1" fmla="*/ 361481 h 1034613"/>
              <a:gd name="connsiteX2" fmla="*/ 2525590 w 4236280"/>
              <a:gd name="connsiteY2" fmla="*/ 136056 h 1034613"/>
              <a:gd name="connsiteX3" fmla="*/ 1709615 w 4236280"/>
              <a:gd name="connsiteY3" fmla="*/ 21756 h 1034613"/>
              <a:gd name="connsiteX4" fmla="*/ 1026990 w 4236280"/>
              <a:gd name="connsiteY4" fmla="*/ 5881 h 1034613"/>
              <a:gd name="connsiteX5" fmla="*/ 490415 w 4236280"/>
              <a:gd name="connsiteY5" fmla="*/ 91606 h 1034613"/>
              <a:gd name="connsiteX6" fmla="*/ 153865 w 4236280"/>
              <a:gd name="connsiteY6" fmla="*/ 253531 h 1034613"/>
              <a:gd name="connsiteX7" fmla="*/ 1465 w 4236280"/>
              <a:gd name="connsiteY7" fmla="*/ 510706 h 1034613"/>
              <a:gd name="connsiteX8" fmla="*/ 93540 w 4236280"/>
              <a:gd name="connsiteY8" fmla="*/ 736131 h 1034613"/>
              <a:gd name="connsiteX9" fmla="*/ 357065 w 4236280"/>
              <a:gd name="connsiteY9" fmla="*/ 898056 h 1034613"/>
              <a:gd name="connsiteX10" fmla="*/ 750765 w 4236280"/>
              <a:gd name="connsiteY10" fmla="*/ 1002831 h 1034613"/>
              <a:gd name="connsiteX11" fmla="*/ 1246065 w 4236280"/>
              <a:gd name="connsiteY11" fmla="*/ 1034581 h 1034613"/>
              <a:gd name="connsiteX12" fmla="*/ 1827090 w 4236280"/>
              <a:gd name="connsiteY12" fmla="*/ 1006006 h 1034613"/>
              <a:gd name="connsiteX13" fmla="*/ 2617665 w 4236280"/>
              <a:gd name="connsiteY13" fmla="*/ 894881 h 1034613"/>
              <a:gd name="connsiteX14" fmla="*/ 3430465 w 4236280"/>
              <a:gd name="connsiteY14" fmla="*/ 710731 h 1034613"/>
              <a:gd name="connsiteX15" fmla="*/ 4236280 w 4236280"/>
              <a:gd name="connsiteY15" fmla="*/ 608496 h 1034613"/>
              <a:gd name="connsiteX0" fmla="*/ 4144840 w 4146203"/>
              <a:gd name="connsiteY0" fmla="*/ 517056 h 1034613"/>
              <a:gd name="connsiteX1" fmla="*/ 3579690 w 4146203"/>
              <a:gd name="connsiteY1" fmla="*/ 361481 h 1034613"/>
              <a:gd name="connsiteX2" fmla="*/ 2525590 w 4146203"/>
              <a:gd name="connsiteY2" fmla="*/ 136056 h 1034613"/>
              <a:gd name="connsiteX3" fmla="*/ 1709615 w 4146203"/>
              <a:gd name="connsiteY3" fmla="*/ 21756 h 1034613"/>
              <a:gd name="connsiteX4" fmla="*/ 1026990 w 4146203"/>
              <a:gd name="connsiteY4" fmla="*/ 5881 h 1034613"/>
              <a:gd name="connsiteX5" fmla="*/ 490415 w 4146203"/>
              <a:gd name="connsiteY5" fmla="*/ 91606 h 1034613"/>
              <a:gd name="connsiteX6" fmla="*/ 153865 w 4146203"/>
              <a:gd name="connsiteY6" fmla="*/ 253531 h 1034613"/>
              <a:gd name="connsiteX7" fmla="*/ 1465 w 4146203"/>
              <a:gd name="connsiteY7" fmla="*/ 510706 h 1034613"/>
              <a:gd name="connsiteX8" fmla="*/ 93540 w 4146203"/>
              <a:gd name="connsiteY8" fmla="*/ 736131 h 1034613"/>
              <a:gd name="connsiteX9" fmla="*/ 357065 w 4146203"/>
              <a:gd name="connsiteY9" fmla="*/ 898056 h 1034613"/>
              <a:gd name="connsiteX10" fmla="*/ 750765 w 4146203"/>
              <a:gd name="connsiteY10" fmla="*/ 1002831 h 1034613"/>
              <a:gd name="connsiteX11" fmla="*/ 1246065 w 4146203"/>
              <a:gd name="connsiteY11" fmla="*/ 1034581 h 1034613"/>
              <a:gd name="connsiteX12" fmla="*/ 1827090 w 4146203"/>
              <a:gd name="connsiteY12" fmla="*/ 1006006 h 1034613"/>
              <a:gd name="connsiteX13" fmla="*/ 2617665 w 4146203"/>
              <a:gd name="connsiteY13" fmla="*/ 894881 h 1034613"/>
              <a:gd name="connsiteX14" fmla="*/ 3430465 w 4146203"/>
              <a:gd name="connsiteY14" fmla="*/ 710731 h 1034613"/>
              <a:gd name="connsiteX15" fmla="*/ 4125155 w 4146203"/>
              <a:gd name="connsiteY15" fmla="*/ 549759 h 1034613"/>
              <a:gd name="connsiteX0" fmla="*/ 4144840 w 4146203"/>
              <a:gd name="connsiteY0" fmla="*/ 517056 h 1034613"/>
              <a:gd name="connsiteX1" fmla="*/ 3579690 w 4146203"/>
              <a:gd name="connsiteY1" fmla="*/ 361481 h 1034613"/>
              <a:gd name="connsiteX2" fmla="*/ 2525590 w 4146203"/>
              <a:gd name="connsiteY2" fmla="*/ 136056 h 1034613"/>
              <a:gd name="connsiteX3" fmla="*/ 1709615 w 4146203"/>
              <a:gd name="connsiteY3" fmla="*/ 21756 h 1034613"/>
              <a:gd name="connsiteX4" fmla="*/ 1026990 w 4146203"/>
              <a:gd name="connsiteY4" fmla="*/ 5881 h 1034613"/>
              <a:gd name="connsiteX5" fmla="*/ 490415 w 4146203"/>
              <a:gd name="connsiteY5" fmla="*/ 91606 h 1034613"/>
              <a:gd name="connsiteX6" fmla="*/ 153865 w 4146203"/>
              <a:gd name="connsiteY6" fmla="*/ 253531 h 1034613"/>
              <a:gd name="connsiteX7" fmla="*/ 1465 w 4146203"/>
              <a:gd name="connsiteY7" fmla="*/ 510706 h 1034613"/>
              <a:gd name="connsiteX8" fmla="*/ 93540 w 4146203"/>
              <a:gd name="connsiteY8" fmla="*/ 736131 h 1034613"/>
              <a:gd name="connsiteX9" fmla="*/ 357065 w 4146203"/>
              <a:gd name="connsiteY9" fmla="*/ 898056 h 1034613"/>
              <a:gd name="connsiteX10" fmla="*/ 750765 w 4146203"/>
              <a:gd name="connsiteY10" fmla="*/ 1002831 h 1034613"/>
              <a:gd name="connsiteX11" fmla="*/ 1246065 w 4146203"/>
              <a:gd name="connsiteY11" fmla="*/ 1034581 h 1034613"/>
              <a:gd name="connsiteX12" fmla="*/ 1827090 w 4146203"/>
              <a:gd name="connsiteY12" fmla="*/ 1006006 h 1034613"/>
              <a:gd name="connsiteX13" fmla="*/ 2617665 w 4146203"/>
              <a:gd name="connsiteY13" fmla="*/ 894881 h 1034613"/>
              <a:gd name="connsiteX14" fmla="*/ 3430465 w 4146203"/>
              <a:gd name="connsiteY14" fmla="*/ 710731 h 1034613"/>
              <a:gd name="connsiteX15" fmla="*/ 4125155 w 4146203"/>
              <a:gd name="connsiteY15" fmla="*/ 549759 h 1034613"/>
              <a:gd name="connsiteX0" fmla="*/ 4144840 w 4146203"/>
              <a:gd name="connsiteY0" fmla="*/ 517056 h 1034613"/>
              <a:gd name="connsiteX1" fmla="*/ 3579690 w 4146203"/>
              <a:gd name="connsiteY1" fmla="*/ 361481 h 1034613"/>
              <a:gd name="connsiteX2" fmla="*/ 2525590 w 4146203"/>
              <a:gd name="connsiteY2" fmla="*/ 136056 h 1034613"/>
              <a:gd name="connsiteX3" fmla="*/ 1709615 w 4146203"/>
              <a:gd name="connsiteY3" fmla="*/ 21756 h 1034613"/>
              <a:gd name="connsiteX4" fmla="*/ 1026990 w 4146203"/>
              <a:gd name="connsiteY4" fmla="*/ 5881 h 1034613"/>
              <a:gd name="connsiteX5" fmla="*/ 490415 w 4146203"/>
              <a:gd name="connsiteY5" fmla="*/ 91606 h 1034613"/>
              <a:gd name="connsiteX6" fmla="*/ 153865 w 4146203"/>
              <a:gd name="connsiteY6" fmla="*/ 253531 h 1034613"/>
              <a:gd name="connsiteX7" fmla="*/ 1465 w 4146203"/>
              <a:gd name="connsiteY7" fmla="*/ 510706 h 1034613"/>
              <a:gd name="connsiteX8" fmla="*/ 93540 w 4146203"/>
              <a:gd name="connsiteY8" fmla="*/ 736131 h 1034613"/>
              <a:gd name="connsiteX9" fmla="*/ 357065 w 4146203"/>
              <a:gd name="connsiteY9" fmla="*/ 898056 h 1034613"/>
              <a:gd name="connsiteX10" fmla="*/ 750765 w 4146203"/>
              <a:gd name="connsiteY10" fmla="*/ 1002831 h 1034613"/>
              <a:gd name="connsiteX11" fmla="*/ 1246065 w 4146203"/>
              <a:gd name="connsiteY11" fmla="*/ 1034581 h 1034613"/>
              <a:gd name="connsiteX12" fmla="*/ 1827090 w 4146203"/>
              <a:gd name="connsiteY12" fmla="*/ 1006006 h 1034613"/>
              <a:gd name="connsiteX13" fmla="*/ 2617665 w 4146203"/>
              <a:gd name="connsiteY13" fmla="*/ 894881 h 1034613"/>
              <a:gd name="connsiteX14" fmla="*/ 3430465 w 4146203"/>
              <a:gd name="connsiteY14" fmla="*/ 710731 h 1034613"/>
              <a:gd name="connsiteX15" fmla="*/ 4123568 w 4146203"/>
              <a:gd name="connsiteY15" fmla="*/ 540234 h 1034613"/>
              <a:gd name="connsiteX0" fmla="*/ 4144840 w 4144840"/>
              <a:gd name="connsiteY0" fmla="*/ 517056 h 1034613"/>
              <a:gd name="connsiteX1" fmla="*/ 3579690 w 4144840"/>
              <a:gd name="connsiteY1" fmla="*/ 361481 h 1034613"/>
              <a:gd name="connsiteX2" fmla="*/ 2525590 w 4144840"/>
              <a:gd name="connsiteY2" fmla="*/ 136056 h 1034613"/>
              <a:gd name="connsiteX3" fmla="*/ 1709615 w 4144840"/>
              <a:gd name="connsiteY3" fmla="*/ 21756 h 1034613"/>
              <a:gd name="connsiteX4" fmla="*/ 1026990 w 4144840"/>
              <a:gd name="connsiteY4" fmla="*/ 5881 h 1034613"/>
              <a:gd name="connsiteX5" fmla="*/ 490415 w 4144840"/>
              <a:gd name="connsiteY5" fmla="*/ 91606 h 1034613"/>
              <a:gd name="connsiteX6" fmla="*/ 153865 w 4144840"/>
              <a:gd name="connsiteY6" fmla="*/ 253531 h 1034613"/>
              <a:gd name="connsiteX7" fmla="*/ 1465 w 4144840"/>
              <a:gd name="connsiteY7" fmla="*/ 510706 h 1034613"/>
              <a:gd name="connsiteX8" fmla="*/ 93540 w 4144840"/>
              <a:gd name="connsiteY8" fmla="*/ 736131 h 1034613"/>
              <a:gd name="connsiteX9" fmla="*/ 357065 w 4144840"/>
              <a:gd name="connsiteY9" fmla="*/ 898056 h 1034613"/>
              <a:gd name="connsiteX10" fmla="*/ 750765 w 4144840"/>
              <a:gd name="connsiteY10" fmla="*/ 1002831 h 1034613"/>
              <a:gd name="connsiteX11" fmla="*/ 1246065 w 4144840"/>
              <a:gd name="connsiteY11" fmla="*/ 1034581 h 1034613"/>
              <a:gd name="connsiteX12" fmla="*/ 1827090 w 4144840"/>
              <a:gd name="connsiteY12" fmla="*/ 1006006 h 1034613"/>
              <a:gd name="connsiteX13" fmla="*/ 2617665 w 4144840"/>
              <a:gd name="connsiteY13" fmla="*/ 894881 h 1034613"/>
              <a:gd name="connsiteX14" fmla="*/ 3430465 w 4144840"/>
              <a:gd name="connsiteY14" fmla="*/ 710731 h 1034613"/>
              <a:gd name="connsiteX15" fmla="*/ 4123568 w 4144840"/>
              <a:gd name="connsiteY15" fmla="*/ 540234 h 1034613"/>
              <a:gd name="connsiteX0" fmla="*/ 4144840 w 4144840"/>
              <a:gd name="connsiteY0" fmla="*/ 517056 h 1034613"/>
              <a:gd name="connsiteX1" fmla="*/ 3579690 w 4144840"/>
              <a:gd name="connsiteY1" fmla="*/ 361481 h 1034613"/>
              <a:gd name="connsiteX2" fmla="*/ 2525590 w 4144840"/>
              <a:gd name="connsiteY2" fmla="*/ 136056 h 1034613"/>
              <a:gd name="connsiteX3" fmla="*/ 1709615 w 4144840"/>
              <a:gd name="connsiteY3" fmla="*/ 21756 h 1034613"/>
              <a:gd name="connsiteX4" fmla="*/ 1026990 w 4144840"/>
              <a:gd name="connsiteY4" fmla="*/ 5881 h 1034613"/>
              <a:gd name="connsiteX5" fmla="*/ 490415 w 4144840"/>
              <a:gd name="connsiteY5" fmla="*/ 91606 h 1034613"/>
              <a:gd name="connsiteX6" fmla="*/ 153865 w 4144840"/>
              <a:gd name="connsiteY6" fmla="*/ 253531 h 1034613"/>
              <a:gd name="connsiteX7" fmla="*/ 1465 w 4144840"/>
              <a:gd name="connsiteY7" fmla="*/ 510706 h 1034613"/>
              <a:gd name="connsiteX8" fmla="*/ 93540 w 4144840"/>
              <a:gd name="connsiteY8" fmla="*/ 736131 h 1034613"/>
              <a:gd name="connsiteX9" fmla="*/ 357065 w 4144840"/>
              <a:gd name="connsiteY9" fmla="*/ 898056 h 1034613"/>
              <a:gd name="connsiteX10" fmla="*/ 750765 w 4144840"/>
              <a:gd name="connsiteY10" fmla="*/ 1002831 h 1034613"/>
              <a:gd name="connsiteX11" fmla="*/ 1246065 w 4144840"/>
              <a:gd name="connsiteY11" fmla="*/ 1034581 h 1034613"/>
              <a:gd name="connsiteX12" fmla="*/ 1827090 w 4144840"/>
              <a:gd name="connsiteY12" fmla="*/ 1006006 h 1034613"/>
              <a:gd name="connsiteX13" fmla="*/ 2617665 w 4144840"/>
              <a:gd name="connsiteY13" fmla="*/ 894881 h 1034613"/>
              <a:gd name="connsiteX14" fmla="*/ 3430465 w 4144840"/>
              <a:gd name="connsiteY14" fmla="*/ 710731 h 1034613"/>
              <a:gd name="connsiteX15" fmla="*/ 4142618 w 4144840"/>
              <a:gd name="connsiteY15" fmla="*/ 533884 h 1034613"/>
              <a:gd name="connsiteX0" fmla="*/ 4144840 w 4144840"/>
              <a:gd name="connsiteY0" fmla="*/ 517056 h 1034613"/>
              <a:gd name="connsiteX1" fmla="*/ 3579690 w 4144840"/>
              <a:gd name="connsiteY1" fmla="*/ 361481 h 1034613"/>
              <a:gd name="connsiteX2" fmla="*/ 2525590 w 4144840"/>
              <a:gd name="connsiteY2" fmla="*/ 136056 h 1034613"/>
              <a:gd name="connsiteX3" fmla="*/ 1709615 w 4144840"/>
              <a:gd name="connsiteY3" fmla="*/ 21756 h 1034613"/>
              <a:gd name="connsiteX4" fmla="*/ 1026990 w 4144840"/>
              <a:gd name="connsiteY4" fmla="*/ 5881 h 1034613"/>
              <a:gd name="connsiteX5" fmla="*/ 490415 w 4144840"/>
              <a:gd name="connsiteY5" fmla="*/ 91606 h 1034613"/>
              <a:gd name="connsiteX6" fmla="*/ 153865 w 4144840"/>
              <a:gd name="connsiteY6" fmla="*/ 253531 h 1034613"/>
              <a:gd name="connsiteX7" fmla="*/ 1465 w 4144840"/>
              <a:gd name="connsiteY7" fmla="*/ 510706 h 1034613"/>
              <a:gd name="connsiteX8" fmla="*/ 93540 w 4144840"/>
              <a:gd name="connsiteY8" fmla="*/ 736131 h 1034613"/>
              <a:gd name="connsiteX9" fmla="*/ 357065 w 4144840"/>
              <a:gd name="connsiteY9" fmla="*/ 898056 h 1034613"/>
              <a:gd name="connsiteX10" fmla="*/ 750765 w 4144840"/>
              <a:gd name="connsiteY10" fmla="*/ 1002831 h 1034613"/>
              <a:gd name="connsiteX11" fmla="*/ 1246065 w 4144840"/>
              <a:gd name="connsiteY11" fmla="*/ 1034581 h 1034613"/>
              <a:gd name="connsiteX12" fmla="*/ 1827090 w 4144840"/>
              <a:gd name="connsiteY12" fmla="*/ 1006006 h 1034613"/>
              <a:gd name="connsiteX13" fmla="*/ 2617665 w 4144840"/>
              <a:gd name="connsiteY13" fmla="*/ 894881 h 1034613"/>
              <a:gd name="connsiteX14" fmla="*/ 3430465 w 4144840"/>
              <a:gd name="connsiteY14" fmla="*/ 710731 h 1034613"/>
              <a:gd name="connsiteX15" fmla="*/ 4142618 w 4144840"/>
              <a:gd name="connsiteY15" fmla="*/ 533884 h 103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44840" h="1034613">
                <a:moveTo>
                  <a:pt x="4144840" y="517056"/>
                </a:moveTo>
                <a:cubicBezTo>
                  <a:pt x="3969686" y="458848"/>
                  <a:pt x="3849565" y="424981"/>
                  <a:pt x="3579690" y="361481"/>
                </a:cubicBezTo>
                <a:cubicBezTo>
                  <a:pt x="3309815" y="297981"/>
                  <a:pt x="2837269" y="192677"/>
                  <a:pt x="2525590" y="136056"/>
                </a:cubicBezTo>
                <a:cubicBezTo>
                  <a:pt x="2213911" y="79435"/>
                  <a:pt x="1959382" y="43452"/>
                  <a:pt x="1709615" y="21756"/>
                </a:cubicBezTo>
                <a:cubicBezTo>
                  <a:pt x="1459848" y="60"/>
                  <a:pt x="1230190" y="-5761"/>
                  <a:pt x="1026990" y="5881"/>
                </a:cubicBezTo>
                <a:cubicBezTo>
                  <a:pt x="823790" y="17523"/>
                  <a:pt x="635936" y="50331"/>
                  <a:pt x="490415" y="91606"/>
                </a:cubicBezTo>
                <a:cubicBezTo>
                  <a:pt x="344894" y="132881"/>
                  <a:pt x="235357" y="183681"/>
                  <a:pt x="153865" y="253531"/>
                </a:cubicBezTo>
                <a:cubicBezTo>
                  <a:pt x="72373" y="323381"/>
                  <a:pt x="11519" y="430273"/>
                  <a:pt x="1465" y="510706"/>
                </a:cubicBezTo>
                <a:cubicBezTo>
                  <a:pt x="-8589" y="591139"/>
                  <a:pt x="34273" y="671573"/>
                  <a:pt x="93540" y="736131"/>
                </a:cubicBezTo>
                <a:cubicBezTo>
                  <a:pt x="152807" y="800689"/>
                  <a:pt x="247528" y="853606"/>
                  <a:pt x="357065" y="898056"/>
                </a:cubicBezTo>
                <a:cubicBezTo>
                  <a:pt x="466602" y="942506"/>
                  <a:pt x="602598" y="980077"/>
                  <a:pt x="750765" y="1002831"/>
                </a:cubicBezTo>
                <a:cubicBezTo>
                  <a:pt x="898932" y="1025585"/>
                  <a:pt x="1066678" y="1034052"/>
                  <a:pt x="1246065" y="1034581"/>
                </a:cubicBezTo>
                <a:cubicBezTo>
                  <a:pt x="1425452" y="1035110"/>
                  <a:pt x="1598490" y="1029289"/>
                  <a:pt x="1827090" y="1006006"/>
                </a:cubicBezTo>
                <a:cubicBezTo>
                  <a:pt x="2055690" y="982723"/>
                  <a:pt x="2350436" y="944093"/>
                  <a:pt x="2617665" y="894881"/>
                </a:cubicBezTo>
                <a:cubicBezTo>
                  <a:pt x="2884894" y="845669"/>
                  <a:pt x="3176306" y="770897"/>
                  <a:pt x="3430465" y="710731"/>
                </a:cubicBezTo>
                <a:cubicBezTo>
                  <a:pt x="3684624" y="650565"/>
                  <a:pt x="4077107" y="545102"/>
                  <a:pt x="4142618" y="533884"/>
                </a:cubicBezTo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A4042FCD-8D91-49F5-8F4C-CAAFD13D0E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872" y="2415594"/>
            <a:ext cx="5852172" cy="4389129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578DCB6B-C532-4B27-A7E8-66FB97683F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14" y="1234435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5162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74A4BD-400C-4582-A6D0-485A81AF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optimization: airfoil geometry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2E3C99-D33E-4B65-91BE-BA031F95F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12057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We limit airfoils to the </a:t>
            </a:r>
            <a:r>
              <a:rPr lang="it-IT" b="1" dirty="0"/>
              <a:t>NACA 4-digits family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Only 3 parameters needed to describe the shape: </a:t>
            </a:r>
            <a:endParaRPr lang="fr-FR" dirty="0"/>
          </a:p>
        </p:txBody>
      </p:sp>
      <p:sp>
        <p:nvSpPr>
          <p:cNvPr id="5" name="Forme libre : forme 4">
            <a:extLst>
              <a:ext uri="{FF2B5EF4-FFF2-40B4-BE49-F238E27FC236}">
                <a16:creationId xmlns:a16="http://schemas.microsoft.com/office/drawing/2014/main" id="{0D87B03F-AFAF-4CD2-9C12-482700469484}"/>
              </a:ext>
            </a:extLst>
          </p:cNvPr>
          <p:cNvSpPr/>
          <p:nvPr/>
        </p:nvSpPr>
        <p:spPr>
          <a:xfrm>
            <a:off x="1477813" y="5552249"/>
            <a:ext cx="7889240" cy="375947"/>
          </a:xfrm>
          <a:custGeom>
            <a:avLst/>
            <a:gdLst>
              <a:gd name="connsiteX0" fmla="*/ 7889240 w 7889240"/>
              <a:gd name="connsiteY0" fmla="*/ 375947 h 375947"/>
              <a:gd name="connsiteX1" fmla="*/ 6918960 w 7889240"/>
              <a:gd name="connsiteY1" fmla="*/ 243867 h 375947"/>
              <a:gd name="connsiteX2" fmla="*/ 5461000 w 7889240"/>
              <a:gd name="connsiteY2" fmla="*/ 106707 h 375947"/>
              <a:gd name="connsiteX3" fmla="*/ 4196080 w 7889240"/>
              <a:gd name="connsiteY3" fmla="*/ 35587 h 375947"/>
              <a:gd name="connsiteX4" fmla="*/ 3088640 w 7889240"/>
              <a:gd name="connsiteY4" fmla="*/ 27 h 375947"/>
              <a:gd name="connsiteX5" fmla="*/ 1711960 w 7889240"/>
              <a:gd name="connsiteY5" fmla="*/ 40667 h 375947"/>
              <a:gd name="connsiteX6" fmla="*/ 680720 w 7889240"/>
              <a:gd name="connsiteY6" fmla="*/ 152427 h 375947"/>
              <a:gd name="connsiteX7" fmla="*/ 147320 w 7889240"/>
              <a:gd name="connsiteY7" fmla="*/ 289587 h 375947"/>
              <a:gd name="connsiteX8" fmla="*/ 0 w 7889240"/>
              <a:gd name="connsiteY8" fmla="*/ 340387 h 375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889240" h="375947">
                <a:moveTo>
                  <a:pt x="7889240" y="375947"/>
                </a:moveTo>
                <a:cubicBezTo>
                  <a:pt x="7606453" y="332343"/>
                  <a:pt x="7323667" y="288740"/>
                  <a:pt x="6918960" y="243867"/>
                </a:cubicBezTo>
                <a:cubicBezTo>
                  <a:pt x="6514253" y="198994"/>
                  <a:pt x="5914813" y="141420"/>
                  <a:pt x="5461000" y="106707"/>
                </a:cubicBezTo>
                <a:cubicBezTo>
                  <a:pt x="5007187" y="71994"/>
                  <a:pt x="4591473" y="53367"/>
                  <a:pt x="4196080" y="35587"/>
                </a:cubicBezTo>
                <a:cubicBezTo>
                  <a:pt x="3800687" y="17807"/>
                  <a:pt x="3502660" y="-820"/>
                  <a:pt x="3088640" y="27"/>
                </a:cubicBezTo>
                <a:cubicBezTo>
                  <a:pt x="2674620" y="874"/>
                  <a:pt x="2113280" y="15267"/>
                  <a:pt x="1711960" y="40667"/>
                </a:cubicBezTo>
                <a:cubicBezTo>
                  <a:pt x="1310640" y="66067"/>
                  <a:pt x="941493" y="110940"/>
                  <a:pt x="680720" y="152427"/>
                </a:cubicBezTo>
                <a:cubicBezTo>
                  <a:pt x="419947" y="193914"/>
                  <a:pt x="260773" y="258260"/>
                  <a:pt x="147320" y="289587"/>
                </a:cubicBezTo>
                <a:cubicBezTo>
                  <a:pt x="33867" y="320914"/>
                  <a:pt x="16933" y="330650"/>
                  <a:pt x="0" y="340387"/>
                </a:cubicBezTo>
              </a:path>
            </a:pathLst>
          </a:cu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27131DC4-0D7F-4682-BFB3-85ADF82C9E9F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1437173" y="5887556"/>
            <a:ext cx="7965440" cy="25400"/>
          </a:xfrm>
          <a:prstGeom prst="line">
            <a:avLst/>
          </a:prstGeom>
          <a:ln w="571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rme libre : forme 3">
            <a:extLst>
              <a:ext uri="{FF2B5EF4-FFF2-40B4-BE49-F238E27FC236}">
                <a16:creationId xmlns:a16="http://schemas.microsoft.com/office/drawing/2014/main" id="{FDD45975-5586-4990-820F-8BEE61365A25}"/>
              </a:ext>
            </a:extLst>
          </p:cNvPr>
          <p:cNvSpPr/>
          <p:nvPr/>
        </p:nvSpPr>
        <p:spPr>
          <a:xfrm>
            <a:off x="1447274" y="4941168"/>
            <a:ext cx="7955339" cy="1281927"/>
          </a:xfrm>
          <a:custGeom>
            <a:avLst/>
            <a:gdLst>
              <a:gd name="connsiteX0" fmla="*/ 7955339 w 7955339"/>
              <a:gd name="connsiteY0" fmla="*/ 987197 h 1297336"/>
              <a:gd name="connsiteX1" fmla="*/ 6436419 w 7955339"/>
              <a:gd name="connsiteY1" fmla="*/ 550317 h 1297336"/>
              <a:gd name="connsiteX2" fmla="*/ 4790499 w 7955339"/>
              <a:gd name="connsiteY2" fmla="*/ 215037 h 1297336"/>
              <a:gd name="connsiteX3" fmla="*/ 2941379 w 7955339"/>
              <a:gd name="connsiteY3" fmla="*/ 16917 h 1297336"/>
              <a:gd name="connsiteX4" fmla="*/ 1955859 w 7955339"/>
              <a:gd name="connsiteY4" fmla="*/ 42317 h 1297336"/>
              <a:gd name="connsiteX5" fmla="*/ 802699 w 7955339"/>
              <a:gd name="connsiteY5" fmla="*/ 296317 h 1297336"/>
              <a:gd name="connsiteX6" fmla="*/ 111819 w 7955339"/>
              <a:gd name="connsiteY6" fmla="*/ 656997 h 1297336"/>
              <a:gd name="connsiteX7" fmla="*/ 30539 w 7955339"/>
              <a:gd name="connsiteY7" fmla="*/ 987197 h 1297336"/>
              <a:gd name="connsiteX8" fmla="*/ 416619 w 7955339"/>
              <a:gd name="connsiteY8" fmla="*/ 1225957 h 1297336"/>
              <a:gd name="connsiteX9" fmla="*/ 1295459 w 7955339"/>
              <a:gd name="connsiteY9" fmla="*/ 1297077 h 1297336"/>
              <a:gd name="connsiteX10" fmla="*/ 3230939 w 7955339"/>
              <a:gd name="connsiteY10" fmla="*/ 1246277 h 1297336"/>
              <a:gd name="connsiteX11" fmla="*/ 4856539 w 7955339"/>
              <a:gd name="connsiteY11" fmla="*/ 1154837 h 1297336"/>
              <a:gd name="connsiteX12" fmla="*/ 6720899 w 7955339"/>
              <a:gd name="connsiteY12" fmla="*/ 1048157 h 1297336"/>
              <a:gd name="connsiteX13" fmla="*/ 7955339 w 7955339"/>
              <a:gd name="connsiteY13" fmla="*/ 987197 h 1297336"/>
              <a:gd name="connsiteX0" fmla="*/ 7955339 w 7955339"/>
              <a:gd name="connsiteY0" fmla="*/ 971788 h 1281927"/>
              <a:gd name="connsiteX1" fmla="*/ 6436419 w 7955339"/>
              <a:gd name="connsiteY1" fmla="*/ 534908 h 1281927"/>
              <a:gd name="connsiteX2" fmla="*/ 4790499 w 7955339"/>
              <a:gd name="connsiteY2" fmla="*/ 199628 h 1281927"/>
              <a:gd name="connsiteX3" fmla="*/ 3288513 w 7955339"/>
              <a:gd name="connsiteY3" fmla="*/ 26908 h 1281927"/>
              <a:gd name="connsiteX4" fmla="*/ 1955859 w 7955339"/>
              <a:gd name="connsiteY4" fmla="*/ 26908 h 1281927"/>
              <a:gd name="connsiteX5" fmla="*/ 802699 w 7955339"/>
              <a:gd name="connsiteY5" fmla="*/ 280908 h 1281927"/>
              <a:gd name="connsiteX6" fmla="*/ 111819 w 7955339"/>
              <a:gd name="connsiteY6" fmla="*/ 641588 h 1281927"/>
              <a:gd name="connsiteX7" fmla="*/ 30539 w 7955339"/>
              <a:gd name="connsiteY7" fmla="*/ 971788 h 1281927"/>
              <a:gd name="connsiteX8" fmla="*/ 416619 w 7955339"/>
              <a:gd name="connsiteY8" fmla="*/ 1210548 h 1281927"/>
              <a:gd name="connsiteX9" fmla="*/ 1295459 w 7955339"/>
              <a:gd name="connsiteY9" fmla="*/ 1281668 h 1281927"/>
              <a:gd name="connsiteX10" fmla="*/ 3230939 w 7955339"/>
              <a:gd name="connsiteY10" fmla="*/ 1230868 h 1281927"/>
              <a:gd name="connsiteX11" fmla="*/ 4856539 w 7955339"/>
              <a:gd name="connsiteY11" fmla="*/ 1139428 h 1281927"/>
              <a:gd name="connsiteX12" fmla="*/ 6720899 w 7955339"/>
              <a:gd name="connsiteY12" fmla="*/ 1032748 h 1281927"/>
              <a:gd name="connsiteX13" fmla="*/ 7955339 w 7955339"/>
              <a:gd name="connsiteY13" fmla="*/ 971788 h 1281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7955339" h="1281927">
                <a:moveTo>
                  <a:pt x="7955339" y="971788"/>
                </a:moveTo>
                <a:cubicBezTo>
                  <a:pt x="7459615" y="817694"/>
                  <a:pt x="6963892" y="663601"/>
                  <a:pt x="6436419" y="534908"/>
                </a:cubicBezTo>
                <a:cubicBezTo>
                  <a:pt x="5908946" y="406215"/>
                  <a:pt x="5315150" y="284295"/>
                  <a:pt x="4790499" y="199628"/>
                </a:cubicBezTo>
                <a:cubicBezTo>
                  <a:pt x="4265848" y="114961"/>
                  <a:pt x="3760953" y="55695"/>
                  <a:pt x="3288513" y="26908"/>
                </a:cubicBezTo>
                <a:cubicBezTo>
                  <a:pt x="2816073" y="-1879"/>
                  <a:pt x="2370161" y="-15425"/>
                  <a:pt x="1955859" y="26908"/>
                </a:cubicBezTo>
                <a:cubicBezTo>
                  <a:pt x="1541557" y="69241"/>
                  <a:pt x="1110039" y="178461"/>
                  <a:pt x="802699" y="280908"/>
                </a:cubicBezTo>
                <a:cubicBezTo>
                  <a:pt x="495359" y="383355"/>
                  <a:pt x="240512" y="526441"/>
                  <a:pt x="111819" y="641588"/>
                </a:cubicBezTo>
                <a:cubicBezTo>
                  <a:pt x="-16874" y="756735"/>
                  <a:pt x="-20261" y="876961"/>
                  <a:pt x="30539" y="971788"/>
                </a:cubicBezTo>
                <a:cubicBezTo>
                  <a:pt x="81339" y="1066615"/>
                  <a:pt x="205799" y="1158901"/>
                  <a:pt x="416619" y="1210548"/>
                </a:cubicBezTo>
                <a:cubicBezTo>
                  <a:pt x="627439" y="1262195"/>
                  <a:pt x="826406" y="1278281"/>
                  <a:pt x="1295459" y="1281668"/>
                </a:cubicBezTo>
                <a:cubicBezTo>
                  <a:pt x="1764512" y="1285055"/>
                  <a:pt x="2637426" y="1254575"/>
                  <a:pt x="3230939" y="1230868"/>
                </a:cubicBezTo>
                <a:cubicBezTo>
                  <a:pt x="3824452" y="1207161"/>
                  <a:pt x="4856539" y="1139428"/>
                  <a:pt x="4856539" y="1139428"/>
                </a:cubicBezTo>
                <a:lnTo>
                  <a:pt x="6720899" y="1032748"/>
                </a:lnTo>
                <a:lnTo>
                  <a:pt x="7955339" y="971788"/>
                </a:lnTo>
                <a:close/>
              </a:path>
            </a:pathLst>
          </a:custGeom>
          <a:noFill/>
          <a:ln w="57150">
            <a:solidFill>
              <a:srgbClr val="777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FA27307-20CF-4E90-8423-7FC49DBD2825}"/>
                  </a:ext>
                </a:extLst>
              </p:cNvPr>
              <p:cNvSpPr txBox="1"/>
              <p:nvPr/>
            </p:nvSpPr>
            <p:spPr>
              <a:xfrm>
                <a:off x="407368" y="3691841"/>
                <a:ext cx="4032448" cy="601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𝝑</m:t>
                          </m:r>
                        </m:e>
                        <m:sub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𝑵𝑨𝑪𝑨</m:t>
                          </m:r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a:rPr lang="it-IT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3200" b="0" i="1" smtClean="0">
                              <a:solidFill>
                                <a:srgbClr val="CB298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3200" b="0" i="1" smtClean="0">
                              <a:solidFill>
                                <a:srgbClr val="0070AD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it-IT" sz="3200" b="0" i="1" smtClean="0">
                              <a:solidFill>
                                <a:srgbClr val="00C37B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fr-FR" sz="3200" dirty="0"/>
              </a:p>
            </p:txBody>
          </p:sp>
        </mc:Choice>
        <mc:Fallback xmlns=""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9FA27307-20CF-4E90-8423-7FC49DBD28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368" y="3691841"/>
                <a:ext cx="4032448" cy="6012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22EC37BC-D449-4D63-AEDE-5E6D43612925}"/>
              </a:ext>
            </a:extLst>
          </p:cNvPr>
          <p:cNvSpPr/>
          <p:nvPr/>
        </p:nvSpPr>
        <p:spPr>
          <a:xfrm>
            <a:off x="5166197" y="3021404"/>
            <a:ext cx="3183003" cy="284507"/>
          </a:xfrm>
          <a:prstGeom prst="roundRect">
            <a:avLst/>
          </a:prstGeom>
          <a:solidFill>
            <a:srgbClr val="CB29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/>
              <a:t>Max camber</a:t>
            </a:r>
            <a:endParaRPr lang="fr-FR" sz="1600" b="1" dirty="0"/>
          </a:p>
        </p:txBody>
      </p:sp>
      <p:cxnSp>
        <p:nvCxnSpPr>
          <p:cNvPr id="15" name="Connecteur : en angle 14">
            <a:extLst>
              <a:ext uri="{FF2B5EF4-FFF2-40B4-BE49-F238E27FC236}">
                <a16:creationId xmlns:a16="http://schemas.microsoft.com/office/drawing/2014/main" id="{31175E15-EEAA-42CD-ACD7-A991D4E04B71}"/>
              </a:ext>
            </a:extLst>
          </p:cNvPr>
          <p:cNvCxnSpPr>
            <a:cxnSpLocks/>
            <a:stCxn id="12" idx="1"/>
          </p:cNvCxnSpPr>
          <p:nvPr/>
        </p:nvCxnSpPr>
        <p:spPr>
          <a:xfrm rot="10800000" flipV="1">
            <a:off x="2619375" y="3163658"/>
            <a:ext cx="2546822" cy="514586"/>
          </a:xfrm>
          <a:prstGeom prst="bentConnector3">
            <a:avLst>
              <a:gd name="adj1" fmla="val 100115"/>
            </a:avLst>
          </a:prstGeom>
          <a:ln w="28575">
            <a:solidFill>
              <a:srgbClr val="CB2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DE3E784-2CD1-4928-9214-369865FFCBBF}"/>
              </a:ext>
            </a:extLst>
          </p:cNvPr>
          <p:cNvSpPr/>
          <p:nvPr/>
        </p:nvSpPr>
        <p:spPr>
          <a:xfrm>
            <a:off x="5161928" y="3444049"/>
            <a:ext cx="3189304" cy="284507"/>
          </a:xfrm>
          <a:prstGeom prst="roundRect">
            <a:avLst/>
          </a:prstGeom>
          <a:solidFill>
            <a:srgbClr val="0070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/>
              <a:t>Position of max camber</a:t>
            </a:r>
            <a:endParaRPr lang="fr-FR" sz="1600" b="1" dirty="0"/>
          </a:p>
        </p:txBody>
      </p: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675BA625-1538-41AE-879A-44CC1E381896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3089276" y="3586303"/>
            <a:ext cx="2072653" cy="208870"/>
          </a:xfrm>
          <a:prstGeom prst="bentConnector3">
            <a:avLst>
              <a:gd name="adj1" fmla="val 99479"/>
            </a:avLst>
          </a:prstGeom>
          <a:ln w="28575">
            <a:solidFill>
              <a:srgbClr val="0070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84E1CA47-E1D0-4213-8EC5-3113511050A6}"/>
              </a:ext>
            </a:extLst>
          </p:cNvPr>
          <p:cNvSpPr/>
          <p:nvPr/>
        </p:nvSpPr>
        <p:spPr>
          <a:xfrm>
            <a:off x="5159896" y="3858134"/>
            <a:ext cx="3189304" cy="284507"/>
          </a:xfrm>
          <a:prstGeom prst="roundRect">
            <a:avLst/>
          </a:prstGeom>
          <a:solidFill>
            <a:srgbClr val="00C3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b="1" dirty="0"/>
              <a:t>Max thickness</a:t>
            </a:r>
            <a:endParaRPr lang="fr-FR" sz="1600" b="1" dirty="0"/>
          </a:p>
        </p:txBody>
      </p:sp>
      <p:cxnSp>
        <p:nvCxnSpPr>
          <p:cNvPr id="31747" name="Connecteur droit 31746">
            <a:extLst>
              <a:ext uri="{FF2B5EF4-FFF2-40B4-BE49-F238E27FC236}">
                <a16:creationId xmlns:a16="http://schemas.microsoft.com/office/drawing/2014/main" id="{F0B7FB39-9953-4BE7-BE97-9C7023135AC5}"/>
              </a:ext>
            </a:extLst>
          </p:cNvPr>
          <p:cNvCxnSpPr>
            <a:cxnSpLocks/>
            <a:stCxn id="31" idx="1"/>
          </p:cNvCxnSpPr>
          <p:nvPr/>
        </p:nvCxnSpPr>
        <p:spPr>
          <a:xfrm flipH="1">
            <a:off x="3791744" y="4000388"/>
            <a:ext cx="1368152" cy="0"/>
          </a:xfrm>
          <a:prstGeom prst="line">
            <a:avLst/>
          </a:prstGeom>
          <a:ln w="28575">
            <a:solidFill>
              <a:srgbClr val="00C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64" name="Connecteur droit avec flèche 31763">
            <a:extLst>
              <a:ext uri="{FF2B5EF4-FFF2-40B4-BE49-F238E27FC236}">
                <a16:creationId xmlns:a16="http://schemas.microsoft.com/office/drawing/2014/main" id="{A50CE030-385F-480C-8C74-7CA6EDAA9AEF}"/>
              </a:ext>
            </a:extLst>
          </p:cNvPr>
          <p:cNvCxnSpPr>
            <a:cxnSpLocks/>
          </p:cNvCxnSpPr>
          <p:nvPr/>
        </p:nvCxnSpPr>
        <p:spPr>
          <a:xfrm>
            <a:off x="4007768" y="4460240"/>
            <a:ext cx="0" cy="480928"/>
          </a:xfrm>
          <a:prstGeom prst="straightConnector1">
            <a:avLst/>
          </a:prstGeom>
          <a:ln w="38100">
            <a:solidFill>
              <a:srgbClr val="00C3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FD3D816C-01AC-48A1-912D-577E53E2F06F}"/>
              </a:ext>
            </a:extLst>
          </p:cNvPr>
          <p:cNvCxnSpPr>
            <a:cxnSpLocks/>
          </p:cNvCxnSpPr>
          <p:nvPr/>
        </p:nvCxnSpPr>
        <p:spPr>
          <a:xfrm flipV="1">
            <a:off x="4007768" y="6237312"/>
            <a:ext cx="0" cy="478448"/>
          </a:xfrm>
          <a:prstGeom prst="straightConnector1">
            <a:avLst/>
          </a:prstGeom>
          <a:ln w="38100">
            <a:solidFill>
              <a:srgbClr val="00C37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772" name="ZoneTexte 31771">
                <a:extLst>
                  <a:ext uri="{FF2B5EF4-FFF2-40B4-BE49-F238E27FC236}">
                    <a16:creationId xmlns:a16="http://schemas.microsoft.com/office/drawing/2014/main" id="{CC798D49-B17B-409F-9691-41A78236EDD3}"/>
                  </a:ext>
                </a:extLst>
              </p:cNvPr>
              <p:cNvSpPr txBox="1"/>
              <p:nvPr/>
            </p:nvSpPr>
            <p:spPr>
              <a:xfrm>
                <a:off x="3981825" y="4419880"/>
                <a:ext cx="416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smtClean="0">
                          <a:solidFill>
                            <a:srgbClr val="00C37B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m:oMathPara>
                </a14:m>
                <a:endParaRPr lang="fr-FR" sz="2400" b="1" dirty="0">
                  <a:solidFill>
                    <a:srgbClr val="00C37B"/>
                  </a:solidFill>
                </a:endParaRPr>
              </a:p>
            </p:txBody>
          </p:sp>
        </mc:Choice>
        <mc:Fallback xmlns="">
          <p:sp>
            <p:nvSpPr>
              <p:cNvPr id="31772" name="ZoneTexte 31771">
                <a:extLst>
                  <a:ext uri="{FF2B5EF4-FFF2-40B4-BE49-F238E27FC236}">
                    <a16:creationId xmlns:a16="http://schemas.microsoft.com/office/drawing/2014/main" id="{CC798D49-B17B-409F-9691-41A78236E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1825" y="4419880"/>
                <a:ext cx="416550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593EEA85-8315-4917-9A5F-2FA2F7F9F85E}"/>
              </a:ext>
            </a:extLst>
          </p:cNvPr>
          <p:cNvCxnSpPr>
            <a:cxnSpLocks/>
          </p:cNvCxnSpPr>
          <p:nvPr/>
        </p:nvCxnSpPr>
        <p:spPr>
          <a:xfrm flipV="1">
            <a:off x="4521188" y="5582131"/>
            <a:ext cx="0" cy="310669"/>
          </a:xfrm>
          <a:prstGeom prst="straightConnector1">
            <a:avLst/>
          </a:prstGeom>
          <a:ln w="38100">
            <a:solidFill>
              <a:srgbClr val="CB2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51C54B48-9E73-4E3C-B397-C009ACEB41C4}"/>
                  </a:ext>
                </a:extLst>
              </p:cNvPr>
              <p:cNvSpPr txBox="1"/>
              <p:nvPr/>
            </p:nvSpPr>
            <p:spPr>
              <a:xfrm>
                <a:off x="4611468" y="5484430"/>
                <a:ext cx="416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smtClean="0">
                          <a:solidFill>
                            <a:srgbClr val="CB298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fr-FR" sz="2400" b="1" dirty="0">
                  <a:solidFill>
                    <a:srgbClr val="CB2980"/>
                  </a:solidFill>
                </a:endParaRPr>
              </a:p>
            </p:txBody>
          </p:sp>
        </mc:Choice>
        <mc:Fallback xmlns=""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51C54B48-9E73-4E3C-B397-C009ACEB41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1468" y="5484430"/>
                <a:ext cx="416550" cy="461665"/>
              </a:xfrm>
              <a:prstGeom prst="rect">
                <a:avLst/>
              </a:prstGeom>
              <a:blipFill>
                <a:blip r:embed="rId4"/>
                <a:stretch>
                  <a:fillRect r="-724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775" name="Connecteur droit avec flèche 31774">
            <a:extLst>
              <a:ext uri="{FF2B5EF4-FFF2-40B4-BE49-F238E27FC236}">
                <a16:creationId xmlns:a16="http://schemas.microsoft.com/office/drawing/2014/main" id="{FCCECDA4-F6D6-4ABB-A075-0526BACE79B2}"/>
              </a:ext>
            </a:extLst>
          </p:cNvPr>
          <p:cNvCxnSpPr>
            <a:cxnSpLocks/>
          </p:cNvCxnSpPr>
          <p:nvPr/>
        </p:nvCxnSpPr>
        <p:spPr>
          <a:xfrm>
            <a:off x="1485900" y="5886450"/>
            <a:ext cx="3060700" cy="0"/>
          </a:xfrm>
          <a:prstGeom prst="straightConnector1">
            <a:avLst/>
          </a:prstGeom>
          <a:ln w="38100">
            <a:solidFill>
              <a:srgbClr val="0070A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17E4BE5B-2FCC-48AA-83FF-A4A1F32D431B}"/>
                  </a:ext>
                </a:extLst>
              </p:cNvPr>
              <p:cNvSpPr txBox="1"/>
              <p:nvPr/>
            </p:nvSpPr>
            <p:spPr>
              <a:xfrm>
                <a:off x="2680980" y="5769281"/>
                <a:ext cx="41655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smtClean="0">
                          <a:solidFill>
                            <a:srgbClr val="0070AD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fr-FR" sz="2400" b="1" dirty="0">
                  <a:solidFill>
                    <a:srgbClr val="0070AD"/>
                  </a:solidFill>
                </a:endParaRPr>
              </a:p>
            </p:txBody>
          </p:sp>
        </mc:Choice>
        <mc:Fallback xmlns="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17E4BE5B-2FCC-48AA-83FF-A4A1F32D43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980" y="5769281"/>
                <a:ext cx="416550" cy="461665"/>
              </a:xfrm>
              <a:prstGeom prst="rect">
                <a:avLst/>
              </a:prstGeom>
              <a:blipFill>
                <a:blip r:embed="rId5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Espace réservé du texte 2">
            <a:extLst>
              <a:ext uri="{FF2B5EF4-FFF2-40B4-BE49-F238E27FC236}">
                <a16:creationId xmlns:a16="http://schemas.microsoft.com/office/drawing/2014/main" id="{5C79442B-A9F8-43C3-B8E7-F06D111B8B88}"/>
              </a:ext>
            </a:extLst>
          </p:cNvPr>
          <p:cNvSpPr txBox="1">
            <a:spLocks/>
          </p:cNvSpPr>
          <p:nvPr/>
        </p:nvSpPr>
        <p:spPr>
          <a:xfrm>
            <a:off x="9577467" y="1942161"/>
            <a:ext cx="1584176" cy="245567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EXAMPLES:</a:t>
            </a:r>
            <a:endParaRPr lang="fr-FR" b="1" dirty="0"/>
          </a:p>
        </p:txBody>
      </p:sp>
      <p:sp>
        <p:nvSpPr>
          <p:cNvPr id="72" name="Forme libre : forme 71">
            <a:extLst>
              <a:ext uri="{FF2B5EF4-FFF2-40B4-BE49-F238E27FC236}">
                <a16:creationId xmlns:a16="http://schemas.microsoft.com/office/drawing/2014/main" id="{C8BE1909-7DCB-49BD-8AD6-3F280FBA2320}"/>
              </a:ext>
            </a:extLst>
          </p:cNvPr>
          <p:cNvSpPr/>
          <p:nvPr/>
        </p:nvSpPr>
        <p:spPr>
          <a:xfrm>
            <a:off x="8961290" y="2506122"/>
            <a:ext cx="2988989" cy="746096"/>
          </a:xfrm>
          <a:custGeom>
            <a:avLst/>
            <a:gdLst>
              <a:gd name="connsiteX0" fmla="*/ 4144840 w 4146203"/>
              <a:gd name="connsiteY0" fmla="*/ 517056 h 1034613"/>
              <a:gd name="connsiteX1" fmla="*/ 3579690 w 4146203"/>
              <a:gd name="connsiteY1" fmla="*/ 361481 h 1034613"/>
              <a:gd name="connsiteX2" fmla="*/ 2525590 w 4146203"/>
              <a:gd name="connsiteY2" fmla="*/ 136056 h 1034613"/>
              <a:gd name="connsiteX3" fmla="*/ 1709615 w 4146203"/>
              <a:gd name="connsiteY3" fmla="*/ 21756 h 1034613"/>
              <a:gd name="connsiteX4" fmla="*/ 1026990 w 4146203"/>
              <a:gd name="connsiteY4" fmla="*/ 5881 h 1034613"/>
              <a:gd name="connsiteX5" fmla="*/ 490415 w 4146203"/>
              <a:gd name="connsiteY5" fmla="*/ 91606 h 1034613"/>
              <a:gd name="connsiteX6" fmla="*/ 153865 w 4146203"/>
              <a:gd name="connsiteY6" fmla="*/ 253531 h 1034613"/>
              <a:gd name="connsiteX7" fmla="*/ 1465 w 4146203"/>
              <a:gd name="connsiteY7" fmla="*/ 510706 h 1034613"/>
              <a:gd name="connsiteX8" fmla="*/ 93540 w 4146203"/>
              <a:gd name="connsiteY8" fmla="*/ 736131 h 1034613"/>
              <a:gd name="connsiteX9" fmla="*/ 357065 w 4146203"/>
              <a:gd name="connsiteY9" fmla="*/ 898056 h 1034613"/>
              <a:gd name="connsiteX10" fmla="*/ 750765 w 4146203"/>
              <a:gd name="connsiteY10" fmla="*/ 1002831 h 1034613"/>
              <a:gd name="connsiteX11" fmla="*/ 1246065 w 4146203"/>
              <a:gd name="connsiteY11" fmla="*/ 1034581 h 1034613"/>
              <a:gd name="connsiteX12" fmla="*/ 1827090 w 4146203"/>
              <a:gd name="connsiteY12" fmla="*/ 1006006 h 1034613"/>
              <a:gd name="connsiteX13" fmla="*/ 2617665 w 4146203"/>
              <a:gd name="connsiteY13" fmla="*/ 894881 h 1034613"/>
              <a:gd name="connsiteX14" fmla="*/ 3430465 w 4146203"/>
              <a:gd name="connsiteY14" fmla="*/ 710731 h 1034613"/>
              <a:gd name="connsiteX15" fmla="*/ 4144840 w 4146203"/>
              <a:gd name="connsiteY15" fmla="*/ 517056 h 1034613"/>
              <a:gd name="connsiteX0" fmla="*/ 4144840 w 4236280"/>
              <a:gd name="connsiteY0" fmla="*/ 517056 h 1034613"/>
              <a:gd name="connsiteX1" fmla="*/ 3579690 w 4236280"/>
              <a:gd name="connsiteY1" fmla="*/ 361481 h 1034613"/>
              <a:gd name="connsiteX2" fmla="*/ 2525590 w 4236280"/>
              <a:gd name="connsiteY2" fmla="*/ 136056 h 1034613"/>
              <a:gd name="connsiteX3" fmla="*/ 1709615 w 4236280"/>
              <a:gd name="connsiteY3" fmla="*/ 21756 h 1034613"/>
              <a:gd name="connsiteX4" fmla="*/ 1026990 w 4236280"/>
              <a:gd name="connsiteY4" fmla="*/ 5881 h 1034613"/>
              <a:gd name="connsiteX5" fmla="*/ 490415 w 4236280"/>
              <a:gd name="connsiteY5" fmla="*/ 91606 h 1034613"/>
              <a:gd name="connsiteX6" fmla="*/ 153865 w 4236280"/>
              <a:gd name="connsiteY6" fmla="*/ 253531 h 1034613"/>
              <a:gd name="connsiteX7" fmla="*/ 1465 w 4236280"/>
              <a:gd name="connsiteY7" fmla="*/ 510706 h 1034613"/>
              <a:gd name="connsiteX8" fmla="*/ 93540 w 4236280"/>
              <a:gd name="connsiteY8" fmla="*/ 736131 h 1034613"/>
              <a:gd name="connsiteX9" fmla="*/ 357065 w 4236280"/>
              <a:gd name="connsiteY9" fmla="*/ 898056 h 1034613"/>
              <a:gd name="connsiteX10" fmla="*/ 750765 w 4236280"/>
              <a:gd name="connsiteY10" fmla="*/ 1002831 h 1034613"/>
              <a:gd name="connsiteX11" fmla="*/ 1246065 w 4236280"/>
              <a:gd name="connsiteY11" fmla="*/ 1034581 h 1034613"/>
              <a:gd name="connsiteX12" fmla="*/ 1827090 w 4236280"/>
              <a:gd name="connsiteY12" fmla="*/ 1006006 h 1034613"/>
              <a:gd name="connsiteX13" fmla="*/ 2617665 w 4236280"/>
              <a:gd name="connsiteY13" fmla="*/ 894881 h 1034613"/>
              <a:gd name="connsiteX14" fmla="*/ 3430465 w 4236280"/>
              <a:gd name="connsiteY14" fmla="*/ 710731 h 1034613"/>
              <a:gd name="connsiteX15" fmla="*/ 4236280 w 4236280"/>
              <a:gd name="connsiteY15" fmla="*/ 608496 h 1034613"/>
              <a:gd name="connsiteX0" fmla="*/ 4144840 w 4146203"/>
              <a:gd name="connsiteY0" fmla="*/ 517056 h 1034613"/>
              <a:gd name="connsiteX1" fmla="*/ 3579690 w 4146203"/>
              <a:gd name="connsiteY1" fmla="*/ 361481 h 1034613"/>
              <a:gd name="connsiteX2" fmla="*/ 2525590 w 4146203"/>
              <a:gd name="connsiteY2" fmla="*/ 136056 h 1034613"/>
              <a:gd name="connsiteX3" fmla="*/ 1709615 w 4146203"/>
              <a:gd name="connsiteY3" fmla="*/ 21756 h 1034613"/>
              <a:gd name="connsiteX4" fmla="*/ 1026990 w 4146203"/>
              <a:gd name="connsiteY4" fmla="*/ 5881 h 1034613"/>
              <a:gd name="connsiteX5" fmla="*/ 490415 w 4146203"/>
              <a:gd name="connsiteY5" fmla="*/ 91606 h 1034613"/>
              <a:gd name="connsiteX6" fmla="*/ 153865 w 4146203"/>
              <a:gd name="connsiteY6" fmla="*/ 253531 h 1034613"/>
              <a:gd name="connsiteX7" fmla="*/ 1465 w 4146203"/>
              <a:gd name="connsiteY7" fmla="*/ 510706 h 1034613"/>
              <a:gd name="connsiteX8" fmla="*/ 93540 w 4146203"/>
              <a:gd name="connsiteY8" fmla="*/ 736131 h 1034613"/>
              <a:gd name="connsiteX9" fmla="*/ 357065 w 4146203"/>
              <a:gd name="connsiteY9" fmla="*/ 898056 h 1034613"/>
              <a:gd name="connsiteX10" fmla="*/ 750765 w 4146203"/>
              <a:gd name="connsiteY10" fmla="*/ 1002831 h 1034613"/>
              <a:gd name="connsiteX11" fmla="*/ 1246065 w 4146203"/>
              <a:gd name="connsiteY11" fmla="*/ 1034581 h 1034613"/>
              <a:gd name="connsiteX12" fmla="*/ 1827090 w 4146203"/>
              <a:gd name="connsiteY12" fmla="*/ 1006006 h 1034613"/>
              <a:gd name="connsiteX13" fmla="*/ 2617665 w 4146203"/>
              <a:gd name="connsiteY13" fmla="*/ 894881 h 1034613"/>
              <a:gd name="connsiteX14" fmla="*/ 3430465 w 4146203"/>
              <a:gd name="connsiteY14" fmla="*/ 710731 h 1034613"/>
              <a:gd name="connsiteX15" fmla="*/ 4125155 w 4146203"/>
              <a:gd name="connsiteY15" fmla="*/ 549759 h 1034613"/>
              <a:gd name="connsiteX0" fmla="*/ 4144840 w 4146203"/>
              <a:gd name="connsiteY0" fmla="*/ 517056 h 1034613"/>
              <a:gd name="connsiteX1" fmla="*/ 3579690 w 4146203"/>
              <a:gd name="connsiteY1" fmla="*/ 361481 h 1034613"/>
              <a:gd name="connsiteX2" fmla="*/ 2525590 w 4146203"/>
              <a:gd name="connsiteY2" fmla="*/ 136056 h 1034613"/>
              <a:gd name="connsiteX3" fmla="*/ 1709615 w 4146203"/>
              <a:gd name="connsiteY3" fmla="*/ 21756 h 1034613"/>
              <a:gd name="connsiteX4" fmla="*/ 1026990 w 4146203"/>
              <a:gd name="connsiteY4" fmla="*/ 5881 h 1034613"/>
              <a:gd name="connsiteX5" fmla="*/ 490415 w 4146203"/>
              <a:gd name="connsiteY5" fmla="*/ 91606 h 1034613"/>
              <a:gd name="connsiteX6" fmla="*/ 153865 w 4146203"/>
              <a:gd name="connsiteY6" fmla="*/ 253531 h 1034613"/>
              <a:gd name="connsiteX7" fmla="*/ 1465 w 4146203"/>
              <a:gd name="connsiteY7" fmla="*/ 510706 h 1034613"/>
              <a:gd name="connsiteX8" fmla="*/ 93540 w 4146203"/>
              <a:gd name="connsiteY8" fmla="*/ 736131 h 1034613"/>
              <a:gd name="connsiteX9" fmla="*/ 357065 w 4146203"/>
              <a:gd name="connsiteY9" fmla="*/ 898056 h 1034613"/>
              <a:gd name="connsiteX10" fmla="*/ 750765 w 4146203"/>
              <a:gd name="connsiteY10" fmla="*/ 1002831 h 1034613"/>
              <a:gd name="connsiteX11" fmla="*/ 1246065 w 4146203"/>
              <a:gd name="connsiteY11" fmla="*/ 1034581 h 1034613"/>
              <a:gd name="connsiteX12" fmla="*/ 1827090 w 4146203"/>
              <a:gd name="connsiteY12" fmla="*/ 1006006 h 1034613"/>
              <a:gd name="connsiteX13" fmla="*/ 2617665 w 4146203"/>
              <a:gd name="connsiteY13" fmla="*/ 894881 h 1034613"/>
              <a:gd name="connsiteX14" fmla="*/ 3430465 w 4146203"/>
              <a:gd name="connsiteY14" fmla="*/ 710731 h 1034613"/>
              <a:gd name="connsiteX15" fmla="*/ 4125155 w 4146203"/>
              <a:gd name="connsiteY15" fmla="*/ 549759 h 1034613"/>
              <a:gd name="connsiteX0" fmla="*/ 4144840 w 4146203"/>
              <a:gd name="connsiteY0" fmla="*/ 517056 h 1034613"/>
              <a:gd name="connsiteX1" fmla="*/ 3579690 w 4146203"/>
              <a:gd name="connsiteY1" fmla="*/ 361481 h 1034613"/>
              <a:gd name="connsiteX2" fmla="*/ 2525590 w 4146203"/>
              <a:gd name="connsiteY2" fmla="*/ 136056 h 1034613"/>
              <a:gd name="connsiteX3" fmla="*/ 1709615 w 4146203"/>
              <a:gd name="connsiteY3" fmla="*/ 21756 h 1034613"/>
              <a:gd name="connsiteX4" fmla="*/ 1026990 w 4146203"/>
              <a:gd name="connsiteY4" fmla="*/ 5881 h 1034613"/>
              <a:gd name="connsiteX5" fmla="*/ 490415 w 4146203"/>
              <a:gd name="connsiteY5" fmla="*/ 91606 h 1034613"/>
              <a:gd name="connsiteX6" fmla="*/ 153865 w 4146203"/>
              <a:gd name="connsiteY6" fmla="*/ 253531 h 1034613"/>
              <a:gd name="connsiteX7" fmla="*/ 1465 w 4146203"/>
              <a:gd name="connsiteY7" fmla="*/ 510706 h 1034613"/>
              <a:gd name="connsiteX8" fmla="*/ 93540 w 4146203"/>
              <a:gd name="connsiteY8" fmla="*/ 736131 h 1034613"/>
              <a:gd name="connsiteX9" fmla="*/ 357065 w 4146203"/>
              <a:gd name="connsiteY9" fmla="*/ 898056 h 1034613"/>
              <a:gd name="connsiteX10" fmla="*/ 750765 w 4146203"/>
              <a:gd name="connsiteY10" fmla="*/ 1002831 h 1034613"/>
              <a:gd name="connsiteX11" fmla="*/ 1246065 w 4146203"/>
              <a:gd name="connsiteY11" fmla="*/ 1034581 h 1034613"/>
              <a:gd name="connsiteX12" fmla="*/ 1827090 w 4146203"/>
              <a:gd name="connsiteY12" fmla="*/ 1006006 h 1034613"/>
              <a:gd name="connsiteX13" fmla="*/ 2617665 w 4146203"/>
              <a:gd name="connsiteY13" fmla="*/ 894881 h 1034613"/>
              <a:gd name="connsiteX14" fmla="*/ 3430465 w 4146203"/>
              <a:gd name="connsiteY14" fmla="*/ 710731 h 1034613"/>
              <a:gd name="connsiteX15" fmla="*/ 4123568 w 4146203"/>
              <a:gd name="connsiteY15" fmla="*/ 540234 h 1034613"/>
              <a:gd name="connsiteX0" fmla="*/ 4144840 w 4144840"/>
              <a:gd name="connsiteY0" fmla="*/ 517056 h 1034613"/>
              <a:gd name="connsiteX1" fmla="*/ 3579690 w 4144840"/>
              <a:gd name="connsiteY1" fmla="*/ 361481 h 1034613"/>
              <a:gd name="connsiteX2" fmla="*/ 2525590 w 4144840"/>
              <a:gd name="connsiteY2" fmla="*/ 136056 h 1034613"/>
              <a:gd name="connsiteX3" fmla="*/ 1709615 w 4144840"/>
              <a:gd name="connsiteY3" fmla="*/ 21756 h 1034613"/>
              <a:gd name="connsiteX4" fmla="*/ 1026990 w 4144840"/>
              <a:gd name="connsiteY4" fmla="*/ 5881 h 1034613"/>
              <a:gd name="connsiteX5" fmla="*/ 490415 w 4144840"/>
              <a:gd name="connsiteY5" fmla="*/ 91606 h 1034613"/>
              <a:gd name="connsiteX6" fmla="*/ 153865 w 4144840"/>
              <a:gd name="connsiteY6" fmla="*/ 253531 h 1034613"/>
              <a:gd name="connsiteX7" fmla="*/ 1465 w 4144840"/>
              <a:gd name="connsiteY7" fmla="*/ 510706 h 1034613"/>
              <a:gd name="connsiteX8" fmla="*/ 93540 w 4144840"/>
              <a:gd name="connsiteY8" fmla="*/ 736131 h 1034613"/>
              <a:gd name="connsiteX9" fmla="*/ 357065 w 4144840"/>
              <a:gd name="connsiteY9" fmla="*/ 898056 h 1034613"/>
              <a:gd name="connsiteX10" fmla="*/ 750765 w 4144840"/>
              <a:gd name="connsiteY10" fmla="*/ 1002831 h 1034613"/>
              <a:gd name="connsiteX11" fmla="*/ 1246065 w 4144840"/>
              <a:gd name="connsiteY11" fmla="*/ 1034581 h 1034613"/>
              <a:gd name="connsiteX12" fmla="*/ 1827090 w 4144840"/>
              <a:gd name="connsiteY12" fmla="*/ 1006006 h 1034613"/>
              <a:gd name="connsiteX13" fmla="*/ 2617665 w 4144840"/>
              <a:gd name="connsiteY13" fmla="*/ 894881 h 1034613"/>
              <a:gd name="connsiteX14" fmla="*/ 3430465 w 4144840"/>
              <a:gd name="connsiteY14" fmla="*/ 710731 h 1034613"/>
              <a:gd name="connsiteX15" fmla="*/ 4123568 w 4144840"/>
              <a:gd name="connsiteY15" fmla="*/ 540234 h 1034613"/>
              <a:gd name="connsiteX0" fmla="*/ 4144840 w 4144840"/>
              <a:gd name="connsiteY0" fmla="*/ 517056 h 1034613"/>
              <a:gd name="connsiteX1" fmla="*/ 3579690 w 4144840"/>
              <a:gd name="connsiteY1" fmla="*/ 361481 h 1034613"/>
              <a:gd name="connsiteX2" fmla="*/ 2525590 w 4144840"/>
              <a:gd name="connsiteY2" fmla="*/ 136056 h 1034613"/>
              <a:gd name="connsiteX3" fmla="*/ 1709615 w 4144840"/>
              <a:gd name="connsiteY3" fmla="*/ 21756 h 1034613"/>
              <a:gd name="connsiteX4" fmla="*/ 1026990 w 4144840"/>
              <a:gd name="connsiteY4" fmla="*/ 5881 h 1034613"/>
              <a:gd name="connsiteX5" fmla="*/ 490415 w 4144840"/>
              <a:gd name="connsiteY5" fmla="*/ 91606 h 1034613"/>
              <a:gd name="connsiteX6" fmla="*/ 153865 w 4144840"/>
              <a:gd name="connsiteY6" fmla="*/ 253531 h 1034613"/>
              <a:gd name="connsiteX7" fmla="*/ 1465 w 4144840"/>
              <a:gd name="connsiteY7" fmla="*/ 510706 h 1034613"/>
              <a:gd name="connsiteX8" fmla="*/ 93540 w 4144840"/>
              <a:gd name="connsiteY8" fmla="*/ 736131 h 1034613"/>
              <a:gd name="connsiteX9" fmla="*/ 357065 w 4144840"/>
              <a:gd name="connsiteY9" fmla="*/ 898056 h 1034613"/>
              <a:gd name="connsiteX10" fmla="*/ 750765 w 4144840"/>
              <a:gd name="connsiteY10" fmla="*/ 1002831 h 1034613"/>
              <a:gd name="connsiteX11" fmla="*/ 1246065 w 4144840"/>
              <a:gd name="connsiteY11" fmla="*/ 1034581 h 1034613"/>
              <a:gd name="connsiteX12" fmla="*/ 1827090 w 4144840"/>
              <a:gd name="connsiteY12" fmla="*/ 1006006 h 1034613"/>
              <a:gd name="connsiteX13" fmla="*/ 2617665 w 4144840"/>
              <a:gd name="connsiteY13" fmla="*/ 894881 h 1034613"/>
              <a:gd name="connsiteX14" fmla="*/ 3430465 w 4144840"/>
              <a:gd name="connsiteY14" fmla="*/ 710731 h 1034613"/>
              <a:gd name="connsiteX15" fmla="*/ 4142618 w 4144840"/>
              <a:gd name="connsiteY15" fmla="*/ 533884 h 1034613"/>
              <a:gd name="connsiteX0" fmla="*/ 4144840 w 4144840"/>
              <a:gd name="connsiteY0" fmla="*/ 517056 h 1034613"/>
              <a:gd name="connsiteX1" fmla="*/ 3579690 w 4144840"/>
              <a:gd name="connsiteY1" fmla="*/ 361481 h 1034613"/>
              <a:gd name="connsiteX2" fmla="*/ 2525590 w 4144840"/>
              <a:gd name="connsiteY2" fmla="*/ 136056 h 1034613"/>
              <a:gd name="connsiteX3" fmla="*/ 1709615 w 4144840"/>
              <a:gd name="connsiteY3" fmla="*/ 21756 h 1034613"/>
              <a:gd name="connsiteX4" fmla="*/ 1026990 w 4144840"/>
              <a:gd name="connsiteY4" fmla="*/ 5881 h 1034613"/>
              <a:gd name="connsiteX5" fmla="*/ 490415 w 4144840"/>
              <a:gd name="connsiteY5" fmla="*/ 91606 h 1034613"/>
              <a:gd name="connsiteX6" fmla="*/ 153865 w 4144840"/>
              <a:gd name="connsiteY6" fmla="*/ 253531 h 1034613"/>
              <a:gd name="connsiteX7" fmla="*/ 1465 w 4144840"/>
              <a:gd name="connsiteY7" fmla="*/ 510706 h 1034613"/>
              <a:gd name="connsiteX8" fmla="*/ 93540 w 4144840"/>
              <a:gd name="connsiteY8" fmla="*/ 736131 h 1034613"/>
              <a:gd name="connsiteX9" fmla="*/ 357065 w 4144840"/>
              <a:gd name="connsiteY9" fmla="*/ 898056 h 1034613"/>
              <a:gd name="connsiteX10" fmla="*/ 750765 w 4144840"/>
              <a:gd name="connsiteY10" fmla="*/ 1002831 h 1034613"/>
              <a:gd name="connsiteX11" fmla="*/ 1246065 w 4144840"/>
              <a:gd name="connsiteY11" fmla="*/ 1034581 h 1034613"/>
              <a:gd name="connsiteX12" fmla="*/ 1827090 w 4144840"/>
              <a:gd name="connsiteY12" fmla="*/ 1006006 h 1034613"/>
              <a:gd name="connsiteX13" fmla="*/ 2617665 w 4144840"/>
              <a:gd name="connsiteY13" fmla="*/ 894881 h 1034613"/>
              <a:gd name="connsiteX14" fmla="*/ 3430465 w 4144840"/>
              <a:gd name="connsiteY14" fmla="*/ 710731 h 1034613"/>
              <a:gd name="connsiteX15" fmla="*/ 4142618 w 4144840"/>
              <a:gd name="connsiteY15" fmla="*/ 533884 h 103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144840" h="1034613">
                <a:moveTo>
                  <a:pt x="4144840" y="517056"/>
                </a:moveTo>
                <a:cubicBezTo>
                  <a:pt x="3969686" y="458848"/>
                  <a:pt x="3849565" y="424981"/>
                  <a:pt x="3579690" y="361481"/>
                </a:cubicBezTo>
                <a:cubicBezTo>
                  <a:pt x="3309815" y="297981"/>
                  <a:pt x="2837269" y="192677"/>
                  <a:pt x="2525590" y="136056"/>
                </a:cubicBezTo>
                <a:cubicBezTo>
                  <a:pt x="2213911" y="79435"/>
                  <a:pt x="1959382" y="43452"/>
                  <a:pt x="1709615" y="21756"/>
                </a:cubicBezTo>
                <a:cubicBezTo>
                  <a:pt x="1459848" y="60"/>
                  <a:pt x="1230190" y="-5761"/>
                  <a:pt x="1026990" y="5881"/>
                </a:cubicBezTo>
                <a:cubicBezTo>
                  <a:pt x="823790" y="17523"/>
                  <a:pt x="635936" y="50331"/>
                  <a:pt x="490415" y="91606"/>
                </a:cubicBezTo>
                <a:cubicBezTo>
                  <a:pt x="344894" y="132881"/>
                  <a:pt x="235357" y="183681"/>
                  <a:pt x="153865" y="253531"/>
                </a:cubicBezTo>
                <a:cubicBezTo>
                  <a:pt x="72373" y="323381"/>
                  <a:pt x="11519" y="430273"/>
                  <a:pt x="1465" y="510706"/>
                </a:cubicBezTo>
                <a:cubicBezTo>
                  <a:pt x="-8589" y="591139"/>
                  <a:pt x="34273" y="671573"/>
                  <a:pt x="93540" y="736131"/>
                </a:cubicBezTo>
                <a:cubicBezTo>
                  <a:pt x="152807" y="800689"/>
                  <a:pt x="247528" y="853606"/>
                  <a:pt x="357065" y="898056"/>
                </a:cubicBezTo>
                <a:cubicBezTo>
                  <a:pt x="466602" y="942506"/>
                  <a:pt x="602598" y="980077"/>
                  <a:pt x="750765" y="1002831"/>
                </a:cubicBezTo>
                <a:cubicBezTo>
                  <a:pt x="898932" y="1025585"/>
                  <a:pt x="1066678" y="1034052"/>
                  <a:pt x="1246065" y="1034581"/>
                </a:cubicBezTo>
                <a:cubicBezTo>
                  <a:pt x="1425452" y="1035110"/>
                  <a:pt x="1598490" y="1029289"/>
                  <a:pt x="1827090" y="1006006"/>
                </a:cubicBezTo>
                <a:cubicBezTo>
                  <a:pt x="2055690" y="982723"/>
                  <a:pt x="2350436" y="944093"/>
                  <a:pt x="2617665" y="894881"/>
                </a:cubicBezTo>
                <a:cubicBezTo>
                  <a:pt x="2884894" y="845669"/>
                  <a:pt x="3176306" y="770897"/>
                  <a:pt x="3430465" y="710731"/>
                </a:cubicBezTo>
                <a:cubicBezTo>
                  <a:pt x="3684624" y="650565"/>
                  <a:pt x="4077107" y="545102"/>
                  <a:pt x="4142618" y="533884"/>
                </a:cubicBezTo>
              </a:path>
            </a:pathLst>
          </a:custGeom>
          <a:solidFill>
            <a:schemeClr val="bg1">
              <a:lumMod val="85000"/>
            </a:schemeClr>
          </a:solidFill>
          <a:ln w="57150">
            <a:solidFill>
              <a:srgbClr val="777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dirty="0"/>
              <a:t>       NACA 0025</a:t>
            </a:r>
            <a:endParaRPr lang="fr-FR" sz="1600" dirty="0"/>
          </a:p>
        </p:txBody>
      </p:sp>
      <p:sp>
        <p:nvSpPr>
          <p:cNvPr id="73" name="Forme libre : forme 72">
            <a:extLst>
              <a:ext uri="{FF2B5EF4-FFF2-40B4-BE49-F238E27FC236}">
                <a16:creationId xmlns:a16="http://schemas.microsoft.com/office/drawing/2014/main" id="{FD071949-B301-4FED-9558-BA3C03D30B8B}"/>
              </a:ext>
            </a:extLst>
          </p:cNvPr>
          <p:cNvSpPr/>
          <p:nvPr/>
        </p:nvSpPr>
        <p:spPr>
          <a:xfrm>
            <a:off x="8997774" y="3734603"/>
            <a:ext cx="2952505" cy="376276"/>
          </a:xfrm>
          <a:custGeom>
            <a:avLst/>
            <a:gdLst>
              <a:gd name="connsiteX0" fmla="*/ 4132146 w 4134842"/>
              <a:gd name="connsiteY0" fmla="*/ 410540 h 526956"/>
              <a:gd name="connsiteX1" fmla="*/ 3817821 w 4134842"/>
              <a:gd name="connsiteY1" fmla="*/ 318465 h 526956"/>
              <a:gd name="connsiteX2" fmla="*/ 3351096 w 4134842"/>
              <a:gd name="connsiteY2" fmla="*/ 220040 h 526956"/>
              <a:gd name="connsiteX3" fmla="*/ 2757371 w 4134842"/>
              <a:gd name="connsiteY3" fmla="*/ 115265 h 526956"/>
              <a:gd name="connsiteX4" fmla="*/ 2144596 w 4134842"/>
              <a:gd name="connsiteY4" fmla="*/ 32715 h 526956"/>
              <a:gd name="connsiteX5" fmla="*/ 1614371 w 4134842"/>
              <a:gd name="connsiteY5" fmla="*/ 965 h 526956"/>
              <a:gd name="connsiteX6" fmla="*/ 1204796 w 4134842"/>
              <a:gd name="connsiteY6" fmla="*/ 13665 h 526956"/>
              <a:gd name="connsiteX7" fmla="*/ 734896 w 4134842"/>
              <a:gd name="connsiteY7" fmla="*/ 67640 h 526956"/>
              <a:gd name="connsiteX8" fmla="*/ 252296 w 4134842"/>
              <a:gd name="connsiteY8" fmla="*/ 188290 h 526956"/>
              <a:gd name="connsiteX9" fmla="*/ 30046 w 4134842"/>
              <a:gd name="connsiteY9" fmla="*/ 324815 h 526956"/>
              <a:gd name="connsiteX10" fmla="*/ 23696 w 4134842"/>
              <a:gd name="connsiteY10" fmla="*/ 448640 h 526956"/>
              <a:gd name="connsiteX11" fmla="*/ 230071 w 4134842"/>
              <a:gd name="connsiteY11" fmla="*/ 521665 h 526956"/>
              <a:gd name="connsiteX12" fmla="*/ 728546 w 4134842"/>
              <a:gd name="connsiteY12" fmla="*/ 518490 h 526956"/>
              <a:gd name="connsiteX13" fmla="*/ 1274646 w 4134842"/>
              <a:gd name="connsiteY13" fmla="*/ 496265 h 526956"/>
              <a:gd name="connsiteX14" fmla="*/ 2065221 w 4134842"/>
              <a:gd name="connsiteY14" fmla="*/ 461340 h 526956"/>
              <a:gd name="connsiteX15" fmla="*/ 2836746 w 4134842"/>
              <a:gd name="connsiteY15" fmla="*/ 439115 h 526956"/>
              <a:gd name="connsiteX16" fmla="*/ 3643196 w 4134842"/>
              <a:gd name="connsiteY16" fmla="*/ 420065 h 526956"/>
              <a:gd name="connsiteX17" fmla="*/ 4132146 w 4134842"/>
              <a:gd name="connsiteY17" fmla="*/ 410540 h 5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34842" h="526956">
                <a:moveTo>
                  <a:pt x="4132146" y="410540"/>
                </a:moveTo>
                <a:cubicBezTo>
                  <a:pt x="4161250" y="393607"/>
                  <a:pt x="3947996" y="350215"/>
                  <a:pt x="3817821" y="318465"/>
                </a:cubicBezTo>
                <a:cubicBezTo>
                  <a:pt x="3687646" y="286715"/>
                  <a:pt x="3527838" y="253907"/>
                  <a:pt x="3351096" y="220040"/>
                </a:cubicBezTo>
                <a:cubicBezTo>
                  <a:pt x="3174354" y="186173"/>
                  <a:pt x="2958454" y="146486"/>
                  <a:pt x="2757371" y="115265"/>
                </a:cubicBezTo>
                <a:cubicBezTo>
                  <a:pt x="2556288" y="84044"/>
                  <a:pt x="2335096" y="51765"/>
                  <a:pt x="2144596" y="32715"/>
                </a:cubicBezTo>
                <a:cubicBezTo>
                  <a:pt x="1954096" y="13665"/>
                  <a:pt x="1771004" y="4140"/>
                  <a:pt x="1614371" y="965"/>
                </a:cubicBezTo>
                <a:cubicBezTo>
                  <a:pt x="1457738" y="-2210"/>
                  <a:pt x="1351375" y="2552"/>
                  <a:pt x="1204796" y="13665"/>
                </a:cubicBezTo>
                <a:cubicBezTo>
                  <a:pt x="1058217" y="24777"/>
                  <a:pt x="893646" y="38536"/>
                  <a:pt x="734896" y="67640"/>
                </a:cubicBezTo>
                <a:cubicBezTo>
                  <a:pt x="576146" y="96744"/>
                  <a:pt x="369771" y="145428"/>
                  <a:pt x="252296" y="188290"/>
                </a:cubicBezTo>
                <a:cubicBezTo>
                  <a:pt x="134821" y="231152"/>
                  <a:pt x="68146" y="281423"/>
                  <a:pt x="30046" y="324815"/>
                </a:cubicBezTo>
                <a:cubicBezTo>
                  <a:pt x="-8054" y="368207"/>
                  <a:pt x="-9642" y="415832"/>
                  <a:pt x="23696" y="448640"/>
                </a:cubicBezTo>
                <a:cubicBezTo>
                  <a:pt x="57033" y="481448"/>
                  <a:pt x="112596" y="510023"/>
                  <a:pt x="230071" y="521665"/>
                </a:cubicBezTo>
                <a:cubicBezTo>
                  <a:pt x="347546" y="533307"/>
                  <a:pt x="554450" y="522723"/>
                  <a:pt x="728546" y="518490"/>
                </a:cubicBezTo>
                <a:cubicBezTo>
                  <a:pt x="902642" y="514257"/>
                  <a:pt x="1274646" y="496265"/>
                  <a:pt x="1274646" y="496265"/>
                </a:cubicBezTo>
                <a:lnTo>
                  <a:pt x="2065221" y="461340"/>
                </a:lnTo>
                <a:lnTo>
                  <a:pt x="2836746" y="439115"/>
                </a:lnTo>
                <a:lnTo>
                  <a:pt x="3643196" y="420065"/>
                </a:lnTo>
                <a:lnTo>
                  <a:pt x="4132146" y="41054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solidFill>
              <a:srgbClr val="777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dirty="0"/>
              <a:t>       NACA 4412</a:t>
            </a:r>
            <a:endParaRPr lang="fr-FR" sz="1600" dirty="0"/>
          </a:p>
        </p:txBody>
      </p:sp>
      <p:sp>
        <p:nvSpPr>
          <p:cNvPr id="74" name="Forme libre : forme 73">
            <a:extLst>
              <a:ext uri="{FF2B5EF4-FFF2-40B4-BE49-F238E27FC236}">
                <a16:creationId xmlns:a16="http://schemas.microsoft.com/office/drawing/2014/main" id="{A87D08E6-988C-42E6-AC21-8F73898F0A94}"/>
              </a:ext>
            </a:extLst>
          </p:cNvPr>
          <p:cNvSpPr/>
          <p:nvPr/>
        </p:nvSpPr>
        <p:spPr>
          <a:xfrm>
            <a:off x="8997774" y="4563464"/>
            <a:ext cx="2976053" cy="630008"/>
          </a:xfrm>
          <a:custGeom>
            <a:avLst/>
            <a:gdLst>
              <a:gd name="connsiteX0" fmla="*/ 4141802 w 4150783"/>
              <a:gd name="connsiteY0" fmla="*/ 623128 h 878690"/>
              <a:gd name="connsiteX1" fmla="*/ 3944952 w 4150783"/>
              <a:gd name="connsiteY1" fmla="*/ 508828 h 878690"/>
              <a:gd name="connsiteX2" fmla="*/ 3592527 w 4150783"/>
              <a:gd name="connsiteY2" fmla="*/ 353253 h 878690"/>
              <a:gd name="connsiteX3" fmla="*/ 3148027 w 4150783"/>
              <a:gd name="connsiteY3" fmla="*/ 204028 h 878690"/>
              <a:gd name="connsiteX4" fmla="*/ 2655902 w 4150783"/>
              <a:gd name="connsiteY4" fmla="*/ 89728 h 878690"/>
              <a:gd name="connsiteX5" fmla="*/ 2100277 w 4150783"/>
              <a:gd name="connsiteY5" fmla="*/ 16703 h 878690"/>
              <a:gd name="connsiteX6" fmla="*/ 1446227 w 4150783"/>
              <a:gd name="connsiteY6" fmla="*/ 7178 h 878690"/>
              <a:gd name="connsiteX7" fmla="*/ 741377 w 4150783"/>
              <a:gd name="connsiteY7" fmla="*/ 105603 h 878690"/>
              <a:gd name="connsiteX8" fmla="*/ 268302 w 4150783"/>
              <a:gd name="connsiteY8" fmla="*/ 283403 h 878690"/>
              <a:gd name="connsiteX9" fmla="*/ 23827 w 4150783"/>
              <a:gd name="connsiteY9" fmla="*/ 505653 h 878690"/>
              <a:gd name="connsiteX10" fmla="*/ 30177 w 4150783"/>
              <a:gd name="connsiteY10" fmla="*/ 680278 h 878690"/>
              <a:gd name="connsiteX11" fmla="*/ 207977 w 4150783"/>
              <a:gd name="connsiteY11" fmla="*/ 810453 h 878690"/>
              <a:gd name="connsiteX12" fmla="*/ 474677 w 4150783"/>
              <a:gd name="connsiteY12" fmla="*/ 867603 h 878690"/>
              <a:gd name="connsiteX13" fmla="*/ 909652 w 4150783"/>
              <a:gd name="connsiteY13" fmla="*/ 873953 h 878690"/>
              <a:gd name="connsiteX14" fmla="*/ 1585927 w 4150783"/>
              <a:gd name="connsiteY14" fmla="*/ 813628 h 878690"/>
              <a:gd name="connsiteX15" fmla="*/ 2395552 w 4150783"/>
              <a:gd name="connsiteY15" fmla="*/ 699328 h 878690"/>
              <a:gd name="connsiteX16" fmla="*/ 2989277 w 4150783"/>
              <a:gd name="connsiteY16" fmla="*/ 632653 h 878690"/>
              <a:gd name="connsiteX17" fmla="*/ 3659202 w 4150783"/>
              <a:gd name="connsiteY17" fmla="*/ 616778 h 878690"/>
              <a:gd name="connsiteX18" fmla="*/ 4141802 w 4150783"/>
              <a:gd name="connsiteY18" fmla="*/ 623128 h 87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150783" h="878690">
                <a:moveTo>
                  <a:pt x="4141802" y="623128"/>
                </a:moveTo>
                <a:cubicBezTo>
                  <a:pt x="4189427" y="605136"/>
                  <a:pt x="4036498" y="553807"/>
                  <a:pt x="3944952" y="508828"/>
                </a:cubicBezTo>
                <a:cubicBezTo>
                  <a:pt x="3853406" y="463849"/>
                  <a:pt x="3725348" y="404053"/>
                  <a:pt x="3592527" y="353253"/>
                </a:cubicBezTo>
                <a:cubicBezTo>
                  <a:pt x="3459706" y="302453"/>
                  <a:pt x="3304131" y="247949"/>
                  <a:pt x="3148027" y="204028"/>
                </a:cubicBezTo>
                <a:cubicBezTo>
                  <a:pt x="2991923" y="160107"/>
                  <a:pt x="2830527" y="120949"/>
                  <a:pt x="2655902" y="89728"/>
                </a:cubicBezTo>
                <a:cubicBezTo>
                  <a:pt x="2481277" y="58507"/>
                  <a:pt x="2301889" y="30461"/>
                  <a:pt x="2100277" y="16703"/>
                </a:cubicBezTo>
                <a:cubicBezTo>
                  <a:pt x="1898664" y="2945"/>
                  <a:pt x="1672710" y="-7639"/>
                  <a:pt x="1446227" y="7178"/>
                </a:cubicBezTo>
                <a:cubicBezTo>
                  <a:pt x="1219744" y="21995"/>
                  <a:pt x="937698" y="59565"/>
                  <a:pt x="741377" y="105603"/>
                </a:cubicBezTo>
                <a:cubicBezTo>
                  <a:pt x="545056" y="151640"/>
                  <a:pt x="387894" y="216728"/>
                  <a:pt x="268302" y="283403"/>
                </a:cubicBezTo>
                <a:cubicBezTo>
                  <a:pt x="148710" y="350078"/>
                  <a:pt x="63514" y="439507"/>
                  <a:pt x="23827" y="505653"/>
                </a:cubicBezTo>
                <a:cubicBezTo>
                  <a:pt x="-15861" y="571799"/>
                  <a:pt x="-515" y="629478"/>
                  <a:pt x="30177" y="680278"/>
                </a:cubicBezTo>
                <a:cubicBezTo>
                  <a:pt x="60869" y="731078"/>
                  <a:pt x="133894" y="779232"/>
                  <a:pt x="207977" y="810453"/>
                </a:cubicBezTo>
                <a:cubicBezTo>
                  <a:pt x="282060" y="841674"/>
                  <a:pt x="357731" y="857020"/>
                  <a:pt x="474677" y="867603"/>
                </a:cubicBezTo>
                <a:cubicBezTo>
                  <a:pt x="591623" y="878186"/>
                  <a:pt x="724444" y="882949"/>
                  <a:pt x="909652" y="873953"/>
                </a:cubicBezTo>
                <a:cubicBezTo>
                  <a:pt x="1094860" y="864957"/>
                  <a:pt x="1338277" y="842732"/>
                  <a:pt x="1585927" y="813628"/>
                </a:cubicBezTo>
                <a:cubicBezTo>
                  <a:pt x="1833577" y="784524"/>
                  <a:pt x="2161660" y="729490"/>
                  <a:pt x="2395552" y="699328"/>
                </a:cubicBezTo>
                <a:cubicBezTo>
                  <a:pt x="2629444" y="669166"/>
                  <a:pt x="2778669" y="646411"/>
                  <a:pt x="2989277" y="632653"/>
                </a:cubicBezTo>
                <a:cubicBezTo>
                  <a:pt x="3199885" y="618895"/>
                  <a:pt x="3464998" y="617836"/>
                  <a:pt x="3659202" y="616778"/>
                </a:cubicBezTo>
                <a:cubicBezTo>
                  <a:pt x="3853406" y="615720"/>
                  <a:pt x="4094177" y="641120"/>
                  <a:pt x="4141802" y="623128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57150">
            <a:solidFill>
              <a:srgbClr val="777B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dirty="0"/>
              <a:t>        NACA 6620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226193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74A4BD-400C-4582-A6D0-485A81AF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optimization: XFOIL instructions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2E3C99-D33E-4B65-91BE-BA031F95F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12057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XFOIL is usually operated by typing commands in its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We need to write a list of instructions in a TXT to automate the process!</a:t>
            </a:r>
          </a:p>
          <a:p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graphicFrame>
        <p:nvGraphicFramePr>
          <p:cNvPr id="6" name="Tableau 7">
            <a:extLst>
              <a:ext uri="{FF2B5EF4-FFF2-40B4-BE49-F238E27FC236}">
                <a16:creationId xmlns:a16="http://schemas.microsoft.com/office/drawing/2014/main" id="{652BAC81-722D-452C-A607-D7048DAC3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9762746"/>
              </p:ext>
            </p:extLst>
          </p:nvPr>
        </p:nvGraphicFramePr>
        <p:xfrm>
          <a:off x="695400" y="2708920"/>
          <a:ext cx="11087932" cy="370840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536504">
                  <a:extLst>
                    <a:ext uri="{9D8B030D-6E8A-4147-A177-3AD203B41FA5}">
                      <a16:colId xmlns:a16="http://schemas.microsoft.com/office/drawing/2014/main" val="2283221880"/>
                    </a:ext>
                  </a:extLst>
                </a:gridCol>
                <a:gridCol w="6551428">
                  <a:extLst>
                    <a:ext uri="{9D8B030D-6E8A-4147-A177-3AD203B41FA5}">
                      <a16:colId xmlns:a16="http://schemas.microsoft.com/office/drawing/2014/main" val="700672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load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Load a custom airfoil geometry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36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./Runtime&lt;&gt;/airfoil_input.dat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Address to the generated airfoil geometry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24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pane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Apply re-pannelling of the geometry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9014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rgbClr val="777B91"/>
                          </a:solidFill>
                        </a:rPr>
                        <a:t>oper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Enter operational analysis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9010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>
                          <a:solidFill>
                            <a:srgbClr val="777B91"/>
                          </a:solidFill>
                        </a:rPr>
                        <a:t>iter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Change maximum number of iterations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544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100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Max number of iterations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2773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visc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Enable viscous analysis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37351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3000000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Reynolds number (for viscous analyis)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0919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Pacc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Enable polar accumulation (multiple simulations)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106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./Runtime&lt;&gt;/polar_output.dat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Folder where output will be generated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466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82520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74A4BD-400C-4582-A6D0-485A81AF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optimization: XFOIL instructions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2E3C99-D33E-4B65-91BE-BA031F95F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12057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XFOIL is usually operated by typing commands in its shell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We need to write a list of instructions in a TXT to automate the process!</a:t>
            </a:r>
          </a:p>
          <a:p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graphicFrame>
        <p:nvGraphicFramePr>
          <p:cNvPr id="6" name="Tableau 7">
            <a:extLst>
              <a:ext uri="{FF2B5EF4-FFF2-40B4-BE49-F238E27FC236}">
                <a16:creationId xmlns:a16="http://schemas.microsoft.com/office/drawing/2014/main" id="{652BAC81-722D-452C-A607-D7048DAC3A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315608"/>
              </p:ext>
            </p:extLst>
          </p:nvPr>
        </p:nvGraphicFramePr>
        <p:xfrm>
          <a:off x="695400" y="2924944"/>
          <a:ext cx="11087932" cy="25958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248472">
                  <a:extLst>
                    <a:ext uri="{9D8B030D-6E8A-4147-A177-3AD203B41FA5}">
                      <a16:colId xmlns:a16="http://schemas.microsoft.com/office/drawing/2014/main" val="2283221880"/>
                    </a:ext>
                  </a:extLst>
                </a:gridCol>
                <a:gridCol w="6839460">
                  <a:extLst>
                    <a:ext uri="{9D8B030D-6E8A-4147-A177-3AD203B41FA5}">
                      <a16:colId xmlns:a16="http://schemas.microsoft.com/office/drawing/2014/main" val="7006720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Go one step back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0955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aseq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Run multiple simulations (for different angles of attack)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1360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-5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Minimum angle of attack in [deg]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324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20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Maximum angle of attack in [deg]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455575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1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Step in angle of attack discretization in [deg]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004480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Go one step back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19749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b="1" dirty="0">
                          <a:solidFill>
                            <a:srgbClr val="777B91"/>
                          </a:solidFill>
                        </a:rPr>
                        <a:t>quit</a:t>
                      </a:r>
                      <a:endParaRPr lang="fr-FR" b="1" dirty="0">
                        <a:solidFill>
                          <a:srgbClr val="777B91"/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it-IT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Exit XFOIL</a:t>
                      </a:r>
                      <a:endParaRPr lang="fr-FR" b="0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2961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74482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B74A4BD-400C-4582-A6D0-485A81AF1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optimization: Run XFOIL simulations</a:t>
            </a:r>
            <a:endParaRPr lang="fr-FR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2E3C99-D33E-4B65-91BE-BA031F95F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12057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This is done automatically in python by the code: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lvl="1" indent="0">
              <a:buNone/>
            </a:pPr>
            <a:r>
              <a:rPr lang="it-IT" dirty="0"/>
              <a:t>	</a:t>
            </a:r>
            <a:r>
              <a:rPr lang="it-IT" sz="1900" dirty="0">
                <a:solidFill>
                  <a:schemeClr val="bg1">
                    <a:lumMod val="50000"/>
                  </a:schemeClr>
                </a:solidFill>
                <a:latin typeface="Arial Nova Light" panose="020B0604020202020204" pitchFamily="34" charset="0"/>
              </a:rPr>
              <a:t>cd [XFOIL_PATH] &amp;&amp; xfoil.exe &lt; [instructions_file_path]/instructions.txt</a:t>
            </a:r>
          </a:p>
          <a:p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43ACAD-3BAE-4E50-A8A9-87B729D1B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21" y="2996952"/>
            <a:ext cx="4481871" cy="348499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54CBB66-F704-4FEB-ADA6-895686BBA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489" y="3021573"/>
            <a:ext cx="4463023" cy="346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733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F2E3C99-D33E-4B65-91BE-BA031F95F9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120572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Xfoil results are stored as tabulated data for varying angles of attack:</a:t>
            </a:r>
            <a:endParaRPr lang="it-IT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D72712C1-B3F7-40E5-A91D-436571667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optimization: reading XFOIL Results</a:t>
            </a:r>
            <a:endParaRPr lang="fr-FR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5063605-5A0C-4640-A5C0-D0E27CE94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2492896"/>
            <a:ext cx="5744854" cy="3975927"/>
          </a:xfrm>
          <a:prstGeom prst="rect">
            <a:avLst/>
          </a:prstGeom>
        </p:spPr>
      </p:pic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C0BD8B9A-3440-4916-81DC-AA9FA0E621DD}"/>
              </a:ext>
            </a:extLst>
          </p:cNvPr>
          <p:cNvSpPr/>
          <p:nvPr/>
        </p:nvSpPr>
        <p:spPr>
          <a:xfrm>
            <a:off x="7248128" y="2314864"/>
            <a:ext cx="4390353" cy="571305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Angle of </a:t>
            </a:r>
            <a:r>
              <a:rPr lang="fr-FR" sz="1600" dirty="0" err="1">
                <a:solidFill>
                  <a:schemeClr val="tx1"/>
                </a:solidFill>
              </a:rPr>
              <a:t>attack</a:t>
            </a:r>
            <a:r>
              <a:rPr lang="fr-FR" sz="1600" dirty="0">
                <a:solidFill>
                  <a:schemeClr val="tx1"/>
                </a:solidFill>
              </a:rPr>
              <a:t> in [</a:t>
            </a:r>
            <a:r>
              <a:rPr lang="fr-FR" sz="1600" dirty="0" err="1">
                <a:solidFill>
                  <a:schemeClr val="tx1"/>
                </a:solidFill>
              </a:rPr>
              <a:t>deg</a:t>
            </a:r>
            <a:r>
              <a:rPr lang="fr-FR" sz="1600" dirty="0">
                <a:solidFill>
                  <a:schemeClr val="tx1"/>
                </a:solidFill>
              </a:rPr>
              <a:t>]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CBC615AB-3FE0-46A0-B213-FDF660798490}"/>
              </a:ext>
            </a:extLst>
          </p:cNvPr>
          <p:cNvSpPr/>
          <p:nvPr/>
        </p:nvSpPr>
        <p:spPr>
          <a:xfrm>
            <a:off x="767408" y="3921354"/>
            <a:ext cx="639752" cy="2547179"/>
          </a:xfrm>
          <a:prstGeom prst="roundRect">
            <a:avLst>
              <a:gd name="adj" fmla="val 9492"/>
            </a:avLst>
          </a:prstGeom>
          <a:noFill/>
          <a:ln w="28575">
            <a:solidFill>
              <a:srgbClr val="0F9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6E955D80-B978-4798-B062-B6BA5CE8534F}"/>
              </a:ext>
            </a:extLst>
          </p:cNvPr>
          <p:cNvCxnSpPr>
            <a:cxnSpLocks/>
            <a:stCxn id="11" idx="0"/>
            <a:endCxn id="10" idx="1"/>
          </p:cNvCxnSpPr>
          <p:nvPr/>
        </p:nvCxnSpPr>
        <p:spPr>
          <a:xfrm rot="5400000" flipH="1" flipV="1">
            <a:off x="3507288" y="180514"/>
            <a:ext cx="1320837" cy="6160844"/>
          </a:xfrm>
          <a:prstGeom prst="bentConnector2">
            <a:avLst/>
          </a:prstGeom>
          <a:ln w="28575">
            <a:solidFill>
              <a:srgbClr val="0F99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7F57A714-FFBA-460A-950E-2E7354EA7351}"/>
              </a:ext>
            </a:extLst>
          </p:cNvPr>
          <p:cNvSpPr/>
          <p:nvPr/>
        </p:nvSpPr>
        <p:spPr>
          <a:xfrm>
            <a:off x="7248128" y="3127318"/>
            <a:ext cx="4390353" cy="571305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Lift (lift coefficient)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9F97F126-9A11-40E9-8174-F5F58748BCD3}"/>
              </a:ext>
            </a:extLst>
          </p:cNvPr>
          <p:cNvSpPr/>
          <p:nvPr/>
        </p:nvSpPr>
        <p:spPr>
          <a:xfrm>
            <a:off x="1478280" y="3926455"/>
            <a:ext cx="721360" cy="2547179"/>
          </a:xfrm>
          <a:prstGeom prst="roundRect">
            <a:avLst>
              <a:gd name="adj" fmla="val 9492"/>
            </a:avLst>
          </a:prstGeom>
          <a:noFill/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15B089F0-038E-48AC-9784-71C8AB5CECBA}"/>
              </a:ext>
            </a:extLst>
          </p:cNvPr>
          <p:cNvCxnSpPr>
            <a:cxnSpLocks/>
            <a:stCxn id="19" idx="0"/>
            <a:endCxn id="18" idx="1"/>
          </p:cNvCxnSpPr>
          <p:nvPr/>
        </p:nvCxnSpPr>
        <p:spPr>
          <a:xfrm rot="5400000" flipH="1" flipV="1">
            <a:off x="4286802" y="965129"/>
            <a:ext cx="513484" cy="5409168"/>
          </a:xfrm>
          <a:prstGeom prst="bentConnector2">
            <a:avLst/>
          </a:prstGeom>
          <a:ln w="28575">
            <a:solidFill>
              <a:srgbClr val="CB2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255C3C9A-78F8-42F3-BFE1-58BF25E2A880}"/>
              </a:ext>
            </a:extLst>
          </p:cNvPr>
          <p:cNvSpPr/>
          <p:nvPr/>
        </p:nvSpPr>
        <p:spPr>
          <a:xfrm>
            <a:off x="7248128" y="3909554"/>
            <a:ext cx="4390353" cy="571305"/>
          </a:xfrm>
          <a:prstGeom prst="roundRect">
            <a:avLst>
              <a:gd name="adj" fmla="val 8171"/>
            </a:avLst>
          </a:prstGeom>
          <a:solidFill>
            <a:schemeClr val="bg1"/>
          </a:solidFill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Drag (drag coefficient)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AD44B852-541C-4D1A-A9FD-98408FD876C3}"/>
              </a:ext>
            </a:extLst>
          </p:cNvPr>
          <p:cNvSpPr/>
          <p:nvPr/>
        </p:nvSpPr>
        <p:spPr>
          <a:xfrm>
            <a:off x="2326640" y="3921354"/>
            <a:ext cx="754512" cy="2547179"/>
          </a:xfrm>
          <a:prstGeom prst="roundRect">
            <a:avLst>
              <a:gd name="adj" fmla="val 9492"/>
            </a:avLst>
          </a:prstGeom>
          <a:noFill/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24" name="Connecteur : en angle 23">
            <a:extLst>
              <a:ext uri="{FF2B5EF4-FFF2-40B4-BE49-F238E27FC236}">
                <a16:creationId xmlns:a16="http://schemas.microsoft.com/office/drawing/2014/main" id="{F1B6A661-D96A-4F22-A718-1EC7028691EC}"/>
              </a:ext>
            </a:extLst>
          </p:cNvPr>
          <p:cNvCxnSpPr>
            <a:cxnSpLocks/>
            <a:stCxn id="23" idx="0"/>
            <a:endCxn id="22" idx="1"/>
          </p:cNvCxnSpPr>
          <p:nvPr/>
        </p:nvCxnSpPr>
        <p:spPr>
          <a:xfrm rot="16200000" flipH="1">
            <a:off x="4839085" y="1786164"/>
            <a:ext cx="273853" cy="4544232"/>
          </a:xfrm>
          <a:prstGeom prst="bentConnector4">
            <a:avLst>
              <a:gd name="adj1" fmla="val -83475"/>
              <a:gd name="adj2" fmla="val 54151"/>
            </a:avLst>
          </a:prstGeom>
          <a:ln w="28575">
            <a:solidFill>
              <a:srgbClr val="0070A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25">
            <a:extLst>
              <a:ext uri="{FF2B5EF4-FFF2-40B4-BE49-F238E27FC236}">
                <a16:creationId xmlns:a16="http://schemas.microsoft.com/office/drawing/2014/main" id="{13D0826C-6CD7-4BBB-B870-700E49BE3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0137" y="4740977"/>
            <a:ext cx="4312271" cy="175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43921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9A2B262-BACB-44DD-A254-6ABFD84E689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605536"/>
          </a:xfrm>
        </p:spPr>
        <p:txBody>
          <a:bodyPr>
            <a:normAutofit/>
          </a:bodyPr>
          <a:lstStyle/>
          <a:p>
            <a:r>
              <a:rPr lang="it-IT" sz="2400" dirty="0"/>
              <a:t>Functional representation of the discipline:</a:t>
            </a:r>
            <a:endParaRPr lang="fr-FR" sz="2400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optimization: Disciplines</a:t>
            </a:r>
            <a:endParaRPr lang="fr-FR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F4CDC7F6-48B9-4C07-9B8C-6051D0191E5A}"/>
              </a:ext>
            </a:extLst>
          </p:cNvPr>
          <p:cNvGrpSpPr/>
          <p:nvPr/>
        </p:nvGrpSpPr>
        <p:grpSpPr>
          <a:xfrm>
            <a:off x="2495600" y="3131342"/>
            <a:ext cx="8146430" cy="1966737"/>
            <a:chOff x="2711624" y="3356994"/>
            <a:chExt cx="8146430" cy="1966737"/>
          </a:xfrm>
        </p:grpSpPr>
        <p:sp>
          <p:nvSpPr>
            <p:cNvPr id="24" name="Rectangle à coins arrondis 48">
              <a:extLst>
                <a:ext uri="{FF2B5EF4-FFF2-40B4-BE49-F238E27FC236}">
                  <a16:creationId xmlns:a16="http://schemas.microsoft.com/office/drawing/2014/main" id="{C3C72B9E-C1C0-4125-9D0C-971653B86B27}"/>
                </a:ext>
              </a:extLst>
            </p:cNvPr>
            <p:cNvSpPr/>
            <p:nvPr/>
          </p:nvSpPr>
          <p:spPr>
            <a:xfrm>
              <a:off x="4263652" y="3356994"/>
              <a:ext cx="2512194" cy="1170158"/>
            </a:xfrm>
            <a:prstGeom prst="roundRect">
              <a:avLst/>
            </a:prstGeom>
            <a:solidFill>
              <a:srgbClr val="464B69"/>
            </a:solidFill>
            <a:ln w="25400" cap="flat" cmpd="sng" algn="ctr">
              <a:solidFill>
                <a:srgbClr val="464B69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Airfoil_Aero</a:t>
              </a:r>
              <a:endPara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F3BD63A-4573-485F-9B69-67A2CBFEC3A7}"/>
                </a:ext>
              </a:extLst>
            </p:cNvPr>
            <p:cNvSpPr/>
            <p:nvPr/>
          </p:nvSpPr>
          <p:spPr>
            <a:xfrm>
              <a:off x="5794068" y="4774199"/>
              <a:ext cx="2650871" cy="549532"/>
            </a:xfrm>
            <a:prstGeom prst="rect">
              <a:avLst/>
            </a:prstGeom>
            <a:solidFill>
              <a:srgbClr val="00AFB4"/>
            </a:solidFill>
            <a:ln w="25400" cap="flat" cmpd="sng" algn="ctr">
              <a:solidFill>
                <a:srgbClr val="00AFB4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t-IT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Viscous Panel method [XFOIL]</a:t>
              </a:r>
              <a:endParaRPr kumimoji="0" lang="fr-FR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26" name="Connecteur en angle 50">
              <a:extLst>
                <a:ext uri="{FF2B5EF4-FFF2-40B4-BE49-F238E27FC236}">
                  <a16:creationId xmlns:a16="http://schemas.microsoft.com/office/drawing/2014/main" id="{2BAE5270-4436-4AC9-A0A7-EE75DF476DF3}"/>
                </a:ext>
              </a:extLst>
            </p:cNvPr>
            <p:cNvCxnSpPr>
              <a:cxnSpLocks/>
              <a:stCxn id="24" idx="2"/>
              <a:endCxn id="25" idx="1"/>
            </p:cNvCxnSpPr>
            <p:nvPr/>
          </p:nvCxnSpPr>
          <p:spPr>
            <a:xfrm rot="16200000" flipH="1">
              <a:off x="5396002" y="4650898"/>
              <a:ext cx="521813" cy="274319"/>
            </a:xfrm>
            <a:prstGeom prst="bentConnector2">
              <a:avLst/>
            </a:prstGeom>
            <a:noFill/>
            <a:ln w="28575" cap="flat" cmpd="sng" algn="ctr">
              <a:solidFill>
                <a:srgbClr val="00AFB4"/>
              </a:solidFill>
              <a:prstDash val="solid"/>
            </a:ln>
            <a:effectLst/>
          </p:spPr>
        </p:cxn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DC6975E8-975B-40A9-A56C-2F100B1AE7E6}"/>
                </a:ext>
              </a:extLst>
            </p:cNvPr>
            <p:cNvGrpSpPr/>
            <p:nvPr/>
          </p:nvGrpSpPr>
          <p:grpSpPr>
            <a:xfrm>
              <a:off x="2711624" y="3429000"/>
              <a:ext cx="1482615" cy="276999"/>
              <a:chOff x="2756256" y="2520600"/>
              <a:chExt cx="1482615" cy="276999"/>
            </a:xfrm>
          </p:grpSpPr>
          <p:cxnSp>
            <p:nvCxnSpPr>
              <p:cNvPr id="22" name="Connecteur droit avec flèche 21">
                <a:extLst>
                  <a:ext uri="{FF2B5EF4-FFF2-40B4-BE49-F238E27FC236}">
                    <a16:creationId xmlns:a16="http://schemas.microsoft.com/office/drawing/2014/main" id="{B992E112-243F-4CC7-977C-2B5341A775E2}"/>
                  </a:ext>
                </a:extLst>
              </p:cNvPr>
              <p:cNvCxnSpPr/>
              <p:nvPr/>
            </p:nvCxnSpPr>
            <p:spPr>
              <a:xfrm>
                <a:off x="3126174" y="2694257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ZoneTexte 22">
                    <a:extLst>
                      <a:ext uri="{FF2B5EF4-FFF2-40B4-BE49-F238E27FC236}">
                        <a16:creationId xmlns:a16="http://schemas.microsoft.com/office/drawing/2014/main" id="{1F9A33DB-0FE7-4757-A7A7-C2D45B4B8CFF}"/>
                      </a:ext>
                    </a:extLst>
                  </p:cNvPr>
                  <p:cNvSpPr txBox="1"/>
                  <p:nvPr/>
                </p:nvSpPr>
                <p:spPr>
                  <a:xfrm>
                    <a:off x="2756256" y="2520600"/>
                    <a:ext cx="335212" cy="27699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it-IT" b="1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777B9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𝒎</m:t>
                          </m:r>
                        </m:oMath>
                      </m:oMathPara>
                    </a14:m>
                    <a:endParaRPr kumimoji="0" lang="fr-FR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77B91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23" name="ZoneTexte 22">
                    <a:extLst>
                      <a:ext uri="{FF2B5EF4-FFF2-40B4-BE49-F238E27FC236}">
                        <a16:creationId xmlns:a16="http://schemas.microsoft.com/office/drawing/2014/main" id="{1F9A33DB-0FE7-4757-A7A7-C2D45B4B8C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6256" y="2520600"/>
                    <a:ext cx="335212" cy="27699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D66155C1-2EB3-4DBF-AEEF-CC969DADC480}"/>
                </a:ext>
              </a:extLst>
            </p:cNvPr>
            <p:cNvGrpSpPr/>
            <p:nvPr/>
          </p:nvGrpSpPr>
          <p:grpSpPr>
            <a:xfrm>
              <a:off x="6784313" y="3831249"/>
              <a:ext cx="4073741" cy="307777"/>
              <a:chOff x="8220738" y="2634650"/>
              <a:chExt cx="4073741" cy="307777"/>
            </a:xfrm>
          </p:grpSpPr>
          <p:cxnSp>
            <p:nvCxnSpPr>
              <p:cNvPr id="16" name="Connecteur droit avec flèche 15">
                <a:extLst>
                  <a:ext uri="{FF2B5EF4-FFF2-40B4-BE49-F238E27FC236}">
                    <a16:creationId xmlns:a16="http://schemas.microsoft.com/office/drawing/2014/main" id="{478B190E-32F6-4A9F-9476-6B1514FF77AC}"/>
                  </a:ext>
                </a:extLst>
              </p:cNvPr>
              <p:cNvCxnSpPr/>
              <p:nvPr/>
            </p:nvCxnSpPr>
            <p:spPr>
              <a:xfrm>
                <a:off x="8220738" y="2808464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336B7086-92D3-47CB-8974-97FD38A0D328}"/>
                      </a:ext>
                    </a:extLst>
                  </p:cNvPr>
                  <p:cNvSpPr txBox="1"/>
                  <p:nvPr/>
                </p:nvSpPr>
                <p:spPr>
                  <a:xfrm>
                    <a:off x="9447447" y="2634650"/>
                    <a:ext cx="2847032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777B91"/>
                        </a:solidFill>
                        <a:effectLst/>
                        <a:uLnTx/>
                        <a:uFillTx/>
                        <a:latin typeface="Arial"/>
                      </a:rPr>
                      <a:t>Airfoil efficiency </a:t>
                    </a:r>
                    <a14:m>
                      <m:oMath xmlns:m="http://schemas.openxmlformats.org/officeDocument/2006/math">
                        <m:r>
                          <a:rPr kumimoji="0" lang="it-IT" sz="20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77B9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𝐦𝐚𝐱</m:t>
                        </m:r>
                        <m:r>
                          <a:rPr kumimoji="0" lang="it-IT" sz="20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77B9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it-IT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77B9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𝑬</m:t>
                        </m:r>
                        <m:r>
                          <a:rPr kumimoji="0" lang="it-IT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77B9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kumimoji="0" lang="fr-FR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777B91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17" name="ZoneTexte 16">
                    <a:extLst>
                      <a:ext uri="{FF2B5EF4-FFF2-40B4-BE49-F238E27FC236}">
                        <a16:creationId xmlns:a16="http://schemas.microsoft.com/office/drawing/2014/main" id="{336B7086-92D3-47CB-8974-97FD38A0D3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447447" y="2634650"/>
                    <a:ext cx="2847032" cy="307777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5139" t="-15686" b="-45098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D1673E1F-9111-408C-B94D-A1B86294F19F}"/>
                </a:ext>
              </a:extLst>
            </p:cNvPr>
            <p:cNvCxnSpPr/>
            <p:nvPr/>
          </p:nvCxnSpPr>
          <p:spPr>
            <a:xfrm>
              <a:off x="3081542" y="3947212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5A868770-C915-4A0D-8609-7DCEBBC75F3C}"/>
                    </a:ext>
                  </a:extLst>
                </p:cNvPr>
                <p:cNvSpPr txBox="1"/>
                <p:nvPr/>
              </p:nvSpPr>
              <p:spPr>
                <a:xfrm>
                  <a:off x="2711624" y="3773555"/>
                  <a:ext cx="33521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1" i="1" dirty="0" smtClean="0">
                            <a:solidFill>
                              <a:srgbClr val="777B91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oMath>
                    </m:oMathPara>
                  </a14:m>
                  <a:endParaRPr kumimoji="0" lang="fr-F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0" name="ZoneTexte 29">
                  <a:extLst>
                    <a:ext uri="{FF2B5EF4-FFF2-40B4-BE49-F238E27FC236}">
                      <a16:creationId xmlns:a16="http://schemas.microsoft.com/office/drawing/2014/main" id="{5A868770-C915-4A0D-8609-7DCEBBC75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624" y="3773555"/>
                  <a:ext cx="335212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3636" b="-32000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9E0203E7-D152-4CCF-80A9-066924BA2B27}"/>
                </a:ext>
              </a:extLst>
            </p:cNvPr>
            <p:cNvCxnSpPr/>
            <p:nvPr/>
          </p:nvCxnSpPr>
          <p:spPr>
            <a:xfrm>
              <a:off x="3073075" y="4296219"/>
              <a:ext cx="1112697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777B91"/>
              </a:solidFill>
              <a:prstDash val="sysDot"/>
              <a:tailEnd type="triangle" w="lg" len="lg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6D3B8F8A-99F3-4165-A1B2-332E506C34B5}"/>
                    </a:ext>
                  </a:extLst>
                </p:cNvPr>
                <p:cNvSpPr txBox="1"/>
                <p:nvPr/>
              </p:nvSpPr>
              <p:spPr>
                <a:xfrm>
                  <a:off x="2711624" y="4148888"/>
                  <a:ext cx="33521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0" marR="0" lvl="0" indent="0" algn="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it-IT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777B9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m:oMathPara>
                  </a14:m>
                  <a:endParaRPr kumimoji="0" lang="fr-FR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</mc:Choice>
          <mc:Fallback xmlns=""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6D3B8F8A-99F3-4165-A1B2-332E506C34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1624" y="4148888"/>
                  <a:ext cx="335212" cy="276999"/>
                </a:xfrm>
                <a:prstGeom prst="rect">
                  <a:avLst/>
                </a:prstGeom>
                <a:blipFill>
                  <a:blip r:embed="rId5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296815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32BBA598-E740-409D-9FC2-0046E8E2CEA6}"/>
              </a:ext>
            </a:extLst>
          </p:cNvPr>
          <p:cNvSpPr/>
          <p:nvPr/>
        </p:nvSpPr>
        <p:spPr>
          <a:xfrm>
            <a:off x="227349" y="1268760"/>
            <a:ext cx="5431771" cy="5256583"/>
          </a:xfrm>
          <a:prstGeom prst="roundRect">
            <a:avLst>
              <a:gd name="adj" fmla="val 580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 : code structure</a:t>
            </a:r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59529BA-E33F-46E2-9F03-8E13003B834A}"/>
              </a:ext>
            </a:extLst>
          </p:cNvPr>
          <p:cNvGrpSpPr/>
          <p:nvPr/>
        </p:nvGrpSpPr>
        <p:grpSpPr>
          <a:xfrm>
            <a:off x="479376" y="1556792"/>
            <a:ext cx="5220578" cy="648072"/>
            <a:chOff x="479376" y="1628800"/>
            <a:chExt cx="5220578" cy="648072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FF41776-1421-4BC0-85EA-A5DE5CBD30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3A47B4D8-F324-4360-A6EA-B09F7DEC9AED}"/>
                </a:ext>
              </a:extLst>
            </p:cNvPr>
            <p:cNvSpPr txBox="1"/>
            <p:nvPr/>
          </p:nvSpPr>
          <p:spPr>
            <a:xfrm>
              <a:off x="1199455" y="1772816"/>
              <a:ext cx="45004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b="1" dirty="0"/>
                <a:t>TestCase_3_Airfoil_Optimization</a:t>
              </a:r>
              <a:endParaRPr lang="fr-FR" b="1" dirty="0"/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333E16B-9A46-4614-932C-3095C9FCE7DB}"/>
              </a:ext>
            </a:extLst>
          </p:cNvPr>
          <p:cNvGrpSpPr/>
          <p:nvPr/>
        </p:nvGrpSpPr>
        <p:grpSpPr>
          <a:xfrm>
            <a:off x="1488607" y="3126549"/>
            <a:ext cx="2480821" cy="648072"/>
            <a:chOff x="479376" y="1628800"/>
            <a:chExt cx="2480821" cy="648072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21F24B4-BAC7-496E-A9CB-CD700F694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34837EAF-896D-4D6B-95CE-6332B4A76331}"/>
                </a:ext>
              </a:extLst>
            </p:cNvPr>
            <p:cNvSpPr txBox="1"/>
            <p:nvPr/>
          </p:nvSpPr>
          <p:spPr>
            <a:xfrm>
              <a:off x="1199456" y="1772816"/>
              <a:ext cx="17607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1_Disciplines</a:t>
              </a:r>
              <a:endParaRPr lang="fr-FR" dirty="0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F3B9C408-88AF-41D2-B7DC-B22B4F5F7DE7}"/>
              </a:ext>
            </a:extLst>
          </p:cNvPr>
          <p:cNvGrpSpPr/>
          <p:nvPr/>
        </p:nvGrpSpPr>
        <p:grpSpPr>
          <a:xfrm>
            <a:off x="1492159" y="4653136"/>
            <a:ext cx="2155117" cy="648072"/>
            <a:chOff x="479376" y="1628800"/>
            <a:chExt cx="2155117" cy="648072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id="{88E41DEC-37E2-4C52-9CA1-7622AB5F5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D9804B6-07D6-4255-9292-671396AE55D0}"/>
                </a:ext>
              </a:extLst>
            </p:cNvPr>
            <p:cNvSpPr txBox="1"/>
            <p:nvPr/>
          </p:nvSpPr>
          <p:spPr>
            <a:xfrm>
              <a:off x="1199456" y="1772816"/>
              <a:ext cx="1435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3_Results</a:t>
              </a:r>
              <a:endParaRPr lang="fr-FR" dirty="0"/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BCA75F5E-685F-4DEB-BB78-421710D83973}"/>
              </a:ext>
            </a:extLst>
          </p:cNvPr>
          <p:cNvGrpSpPr/>
          <p:nvPr/>
        </p:nvGrpSpPr>
        <p:grpSpPr>
          <a:xfrm>
            <a:off x="1488607" y="5445224"/>
            <a:ext cx="1909330" cy="648072"/>
            <a:chOff x="479376" y="1628800"/>
            <a:chExt cx="1909330" cy="648072"/>
          </a:xfrm>
        </p:grpSpPr>
        <p:pic>
          <p:nvPicPr>
            <p:cNvPr id="17" name="Picture 4">
              <a:extLst>
                <a:ext uri="{FF2B5EF4-FFF2-40B4-BE49-F238E27FC236}">
                  <a16:creationId xmlns:a16="http://schemas.microsoft.com/office/drawing/2014/main" id="{E58FA0C4-6D08-476A-822E-2CEBE3B775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2F84B07F-2DF4-422F-9B2C-7B2347AF2D72}"/>
                </a:ext>
              </a:extLst>
            </p:cNvPr>
            <p:cNvSpPr txBox="1"/>
            <p:nvPr/>
          </p:nvSpPr>
          <p:spPr>
            <a:xfrm>
              <a:off x="1199456" y="1772816"/>
              <a:ext cx="1189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4_Tools</a:t>
              </a:r>
              <a:endParaRPr lang="fr-FR" dirty="0"/>
            </a:p>
          </p:txBody>
        </p:sp>
      </p:grp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FD8158C6-59B3-4667-AACC-A015E3522633}"/>
              </a:ext>
            </a:extLst>
          </p:cNvPr>
          <p:cNvCxnSpPr>
            <a:cxnSpLocks/>
            <a:stCxn id="1028" idx="2"/>
            <a:endCxn id="11" idx="1"/>
          </p:cNvCxnSpPr>
          <p:nvPr/>
        </p:nvCxnSpPr>
        <p:spPr>
          <a:xfrm rot="16200000" flipH="1">
            <a:off x="523149" y="2485126"/>
            <a:ext cx="1245721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E9643B09-EBD0-4907-BFFE-8AE32937FD63}"/>
              </a:ext>
            </a:extLst>
          </p:cNvPr>
          <p:cNvCxnSpPr>
            <a:cxnSpLocks/>
            <a:stCxn id="1028" idx="2"/>
            <a:endCxn id="14" idx="1"/>
          </p:cNvCxnSpPr>
          <p:nvPr/>
        </p:nvCxnSpPr>
        <p:spPr>
          <a:xfrm rot="16200000" flipH="1">
            <a:off x="-238369" y="3246644"/>
            <a:ext cx="2772308" cy="688747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ngle 24">
            <a:extLst>
              <a:ext uri="{FF2B5EF4-FFF2-40B4-BE49-F238E27FC236}">
                <a16:creationId xmlns:a16="http://schemas.microsoft.com/office/drawing/2014/main" id="{0CE335CA-9556-49D6-B8F7-F1F68E0E31F0}"/>
              </a:ext>
            </a:extLst>
          </p:cNvPr>
          <p:cNvCxnSpPr>
            <a:cxnSpLocks/>
            <a:stCxn id="1028" idx="2"/>
            <a:endCxn id="17" idx="1"/>
          </p:cNvCxnSpPr>
          <p:nvPr/>
        </p:nvCxnSpPr>
        <p:spPr>
          <a:xfrm rot="16200000" flipH="1">
            <a:off x="-636189" y="3644464"/>
            <a:ext cx="3564396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avec flèche 45">
            <a:extLst>
              <a:ext uri="{FF2B5EF4-FFF2-40B4-BE49-F238E27FC236}">
                <a16:creationId xmlns:a16="http://schemas.microsoft.com/office/drawing/2014/main" id="{6E6572A5-5DEE-44DC-BEB8-B5674050C3F8}"/>
              </a:ext>
            </a:extLst>
          </p:cNvPr>
          <p:cNvCxnSpPr>
            <a:cxnSpLocks/>
          </p:cNvCxnSpPr>
          <p:nvPr/>
        </p:nvCxnSpPr>
        <p:spPr>
          <a:xfrm>
            <a:off x="4102100" y="4976302"/>
            <a:ext cx="2799556" cy="0"/>
          </a:xfrm>
          <a:prstGeom prst="straightConnector1">
            <a:avLst/>
          </a:prstGeom>
          <a:ln w="1905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ZoneTexte 46">
            <a:extLst>
              <a:ext uri="{FF2B5EF4-FFF2-40B4-BE49-F238E27FC236}">
                <a16:creationId xmlns:a16="http://schemas.microsoft.com/office/drawing/2014/main" id="{AA1621EF-4A07-4070-871F-3FCC1EB4F13A}"/>
              </a:ext>
            </a:extLst>
          </p:cNvPr>
          <p:cNvSpPr txBox="1"/>
          <p:nvPr/>
        </p:nvSpPr>
        <p:spPr>
          <a:xfrm>
            <a:off x="7018382" y="4787860"/>
            <a:ext cx="514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Stores optimization results</a:t>
            </a:r>
            <a:endParaRPr lang="fr-FR" dirty="0"/>
          </a:p>
        </p:txBody>
      </p: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7446A444-4B6A-43B3-B688-CC84A9D158A4}"/>
              </a:ext>
            </a:extLst>
          </p:cNvPr>
          <p:cNvCxnSpPr>
            <a:cxnSpLocks/>
          </p:cNvCxnSpPr>
          <p:nvPr/>
        </p:nvCxnSpPr>
        <p:spPr>
          <a:xfrm>
            <a:off x="4127500" y="5755467"/>
            <a:ext cx="2774156" cy="0"/>
          </a:xfrm>
          <a:prstGeom prst="straightConnector1">
            <a:avLst/>
          </a:prstGeom>
          <a:ln w="1905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ZoneTexte 48">
            <a:extLst>
              <a:ext uri="{FF2B5EF4-FFF2-40B4-BE49-F238E27FC236}">
                <a16:creationId xmlns:a16="http://schemas.microsoft.com/office/drawing/2014/main" id="{0BFA4BA8-B339-4330-81CB-619FF25857A5}"/>
              </a:ext>
            </a:extLst>
          </p:cNvPr>
          <p:cNvSpPr txBox="1"/>
          <p:nvPr/>
        </p:nvSpPr>
        <p:spPr>
          <a:xfrm>
            <a:off x="7018382" y="5538802"/>
            <a:ext cx="5148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Stores external software (XFOIL)</a:t>
            </a:r>
            <a:endParaRPr lang="fr-FR" dirty="0"/>
          </a:p>
        </p:txBody>
      </p:sp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E8B58C17-749E-4D02-A0EE-E1669A708F1D}"/>
              </a:ext>
            </a:extLst>
          </p:cNvPr>
          <p:cNvCxnSpPr>
            <a:cxnSpLocks/>
          </p:cNvCxnSpPr>
          <p:nvPr/>
        </p:nvCxnSpPr>
        <p:spPr>
          <a:xfrm>
            <a:off x="4114800" y="3464134"/>
            <a:ext cx="2786856" cy="0"/>
          </a:xfrm>
          <a:prstGeom prst="straightConnector1">
            <a:avLst/>
          </a:prstGeom>
          <a:ln w="1905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ZoneTexte 62">
            <a:extLst>
              <a:ext uri="{FF2B5EF4-FFF2-40B4-BE49-F238E27FC236}">
                <a16:creationId xmlns:a16="http://schemas.microsoft.com/office/drawing/2014/main" id="{E1779DD7-D84F-4F7B-B581-14DF1A50AA37}"/>
              </a:ext>
            </a:extLst>
          </p:cNvPr>
          <p:cNvSpPr txBox="1"/>
          <p:nvPr/>
        </p:nvSpPr>
        <p:spPr>
          <a:xfrm>
            <a:off x="7018382" y="3142709"/>
            <a:ext cx="514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Contains discipline wrappers for GEMSEO and the associated functions</a:t>
            </a:r>
            <a:endParaRPr lang="fr-FR" dirty="0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5BB52C7C-287E-4753-887C-DDB6F143D7BA}"/>
              </a:ext>
            </a:extLst>
          </p:cNvPr>
          <p:cNvGrpSpPr/>
          <p:nvPr/>
        </p:nvGrpSpPr>
        <p:grpSpPr>
          <a:xfrm>
            <a:off x="1488607" y="2348880"/>
            <a:ext cx="2159121" cy="648072"/>
            <a:chOff x="479376" y="1628800"/>
            <a:chExt cx="2159121" cy="648072"/>
          </a:xfrm>
        </p:grpSpPr>
        <p:pic>
          <p:nvPicPr>
            <p:cNvPr id="36" name="Picture 4">
              <a:extLst>
                <a:ext uri="{FF2B5EF4-FFF2-40B4-BE49-F238E27FC236}">
                  <a16:creationId xmlns:a16="http://schemas.microsoft.com/office/drawing/2014/main" id="{88D05474-979F-4322-AD6B-5CB7A07A47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39613916-D8DC-4D6B-AED1-303663CECDB6}"/>
                </a:ext>
              </a:extLst>
            </p:cNvPr>
            <p:cNvSpPr txBox="1"/>
            <p:nvPr/>
          </p:nvSpPr>
          <p:spPr>
            <a:xfrm>
              <a:off x="1199456" y="1772816"/>
              <a:ext cx="1439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0_Global</a:t>
              </a:r>
              <a:endParaRPr lang="fr-FR" dirty="0"/>
            </a:p>
          </p:txBody>
        </p:sp>
      </p:grpSp>
      <p:cxnSp>
        <p:nvCxnSpPr>
          <p:cNvPr id="40" name="Connecteur : en angle 39">
            <a:extLst>
              <a:ext uri="{FF2B5EF4-FFF2-40B4-BE49-F238E27FC236}">
                <a16:creationId xmlns:a16="http://schemas.microsoft.com/office/drawing/2014/main" id="{0D88A169-E2ED-49BE-9B53-A232A558F379}"/>
              </a:ext>
            </a:extLst>
          </p:cNvPr>
          <p:cNvCxnSpPr>
            <a:cxnSpLocks/>
            <a:endCxn id="36" idx="1"/>
          </p:cNvCxnSpPr>
          <p:nvPr/>
        </p:nvCxnSpPr>
        <p:spPr>
          <a:xfrm rot="16200000" flipH="1">
            <a:off x="983991" y="2168300"/>
            <a:ext cx="324036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C115E529-97CE-4F79-B0C5-018BDAEE267B}"/>
              </a:ext>
            </a:extLst>
          </p:cNvPr>
          <p:cNvGrpSpPr/>
          <p:nvPr/>
        </p:nvGrpSpPr>
        <p:grpSpPr>
          <a:xfrm>
            <a:off x="1488607" y="3844889"/>
            <a:ext cx="2735185" cy="648072"/>
            <a:chOff x="479376" y="1628800"/>
            <a:chExt cx="2735185" cy="648072"/>
          </a:xfrm>
        </p:grpSpPr>
        <p:pic>
          <p:nvPicPr>
            <p:cNvPr id="42" name="Picture 4">
              <a:extLst>
                <a:ext uri="{FF2B5EF4-FFF2-40B4-BE49-F238E27FC236}">
                  <a16:creationId xmlns:a16="http://schemas.microsoft.com/office/drawing/2014/main" id="{B1073167-12F9-407F-9135-156363AC43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376" y="1628800"/>
              <a:ext cx="648072" cy="648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AC063481-0570-47B9-9375-CF78F59F8BA4}"/>
                </a:ext>
              </a:extLst>
            </p:cNvPr>
            <p:cNvSpPr txBox="1"/>
            <p:nvPr/>
          </p:nvSpPr>
          <p:spPr>
            <a:xfrm>
              <a:off x="1199456" y="1772816"/>
              <a:ext cx="20151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2_Simulations</a:t>
              </a:r>
              <a:endParaRPr lang="fr-FR" dirty="0"/>
            </a:p>
          </p:txBody>
        </p:sp>
      </p:grpSp>
      <p:cxnSp>
        <p:nvCxnSpPr>
          <p:cNvPr id="44" name="Connecteur : en angle 43">
            <a:extLst>
              <a:ext uri="{FF2B5EF4-FFF2-40B4-BE49-F238E27FC236}">
                <a16:creationId xmlns:a16="http://schemas.microsoft.com/office/drawing/2014/main" id="{6F1DD84B-F7EC-43DF-8C36-B9EFCE0F8447}"/>
              </a:ext>
            </a:extLst>
          </p:cNvPr>
          <p:cNvCxnSpPr>
            <a:cxnSpLocks/>
            <a:endCxn id="42" idx="1"/>
          </p:cNvCxnSpPr>
          <p:nvPr/>
        </p:nvCxnSpPr>
        <p:spPr>
          <a:xfrm rot="16200000" flipH="1">
            <a:off x="560023" y="3240341"/>
            <a:ext cx="1171972" cy="685195"/>
          </a:xfrm>
          <a:prstGeom prst="bentConnector2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B72E361B-6BA5-46A3-A252-A3A22877E990}"/>
              </a:ext>
            </a:extLst>
          </p:cNvPr>
          <p:cNvCxnSpPr>
            <a:cxnSpLocks/>
          </p:cNvCxnSpPr>
          <p:nvPr/>
        </p:nvCxnSpPr>
        <p:spPr>
          <a:xfrm>
            <a:off x="4102100" y="4182474"/>
            <a:ext cx="2799556" cy="0"/>
          </a:xfrm>
          <a:prstGeom prst="straightConnector1">
            <a:avLst/>
          </a:prstGeom>
          <a:ln w="1905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BC0017D5-3EE1-4170-B07C-4DF906E2E317}"/>
              </a:ext>
            </a:extLst>
          </p:cNvPr>
          <p:cNvSpPr txBox="1"/>
          <p:nvPr/>
        </p:nvSpPr>
        <p:spPr>
          <a:xfrm>
            <a:off x="7018382" y="3861049"/>
            <a:ext cx="5148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Contains scenario scritps for GEMSEO to run optimization</a:t>
            </a:r>
            <a:endParaRPr lang="fr-FR" dirty="0"/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247C0FBD-B8F2-413C-A848-5EBA268B9E9C}"/>
              </a:ext>
            </a:extLst>
          </p:cNvPr>
          <p:cNvCxnSpPr>
            <a:cxnSpLocks/>
          </p:cNvCxnSpPr>
          <p:nvPr/>
        </p:nvCxnSpPr>
        <p:spPr>
          <a:xfrm>
            <a:off x="4127500" y="2670305"/>
            <a:ext cx="2786856" cy="0"/>
          </a:xfrm>
          <a:prstGeom prst="straightConnector1">
            <a:avLst/>
          </a:prstGeom>
          <a:ln w="19050">
            <a:solidFill>
              <a:srgbClr val="0F999C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ZoneTexte 51">
            <a:extLst>
              <a:ext uri="{FF2B5EF4-FFF2-40B4-BE49-F238E27FC236}">
                <a16:creationId xmlns:a16="http://schemas.microsoft.com/office/drawing/2014/main" id="{691835DB-5C55-4326-BFC5-86DDC8C25C35}"/>
              </a:ext>
            </a:extLst>
          </p:cNvPr>
          <p:cNvSpPr txBox="1"/>
          <p:nvPr/>
        </p:nvSpPr>
        <p:spPr>
          <a:xfrm>
            <a:off x="7018382" y="2485639"/>
            <a:ext cx="543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Contains shared utilities (post-processor)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54615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 : optimization results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3930104-7229-4694-950A-EA4F5AA73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79" y="1511166"/>
            <a:ext cx="6393060" cy="479479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0088CDE-CD2C-47D4-83C0-56EB5FDD94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9575" y="2096988"/>
            <a:ext cx="2341067" cy="8352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4" name="Tableau 25">
                <a:extLst>
                  <a:ext uri="{FF2B5EF4-FFF2-40B4-BE49-F238E27FC236}">
                    <a16:creationId xmlns:a16="http://schemas.microsoft.com/office/drawing/2014/main" id="{C008882B-478B-440D-9115-97A7D0E4B6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5766299"/>
                  </p:ext>
                </p:extLst>
              </p:nvPr>
            </p:nvGraphicFramePr>
            <p:xfrm>
              <a:off x="407368" y="2005112"/>
              <a:ext cx="419364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2377619745"/>
                        </a:ext>
                      </a:extLst>
                    </a:gridCol>
                    <a:gridCol w="1139576">
                      <a:extLst>
                        <a:ext uri="{9D8B030D-6E8A-4147-A177-3AD203B41FA5}">
                          <a16:colId xmlns:a16="http://schemas.microsoft.com/office/drawing/2014/main" val="107223145"/>
                        </a:ext>
                      </a:extLst>
                    </a:gridCol>
                    <a:gridCol w="1397880">
                      <a:extLst>
                        <a:ext uri="{9D8B030D-6E8A-4147-A177-3AD203B41FA5}">
                          <a16:colId xmlns:a16="http://schemas.microsoft.com/office/drawing/2014/main" val="11438328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Initial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Optimal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8877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10876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62678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25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5561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b="0" i="1" smtClean="0">
                                    <a:solidFill>
                                      <a:schemeClr val="bg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𝐸𝑓𝑓𝑖𝑐𝑖𝑒𝑛𝑐𝑦</m:t>
                                </m:r>
                              </m:oMath>
                            </m:oMathPara>
                          </a14:m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89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195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03866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4" name="Tableau 25">
                <a:extLst>
                  <a:ext uri="{FF2B5EF4-FFF2-40B4-BE49-F238E27FC236}">
                    <a16:creationId xmlns:a16="http://schemas.microsoft.com/office/drawing/2014/main" id="{C008882B-478B-440D-9115-97A7D0E4B62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5766299"/>
                  </p:ext>
                </p:extLst>
              </p:nvPr>
            </p:nvGraphicFramePr>
            <p:xfrm>
              <a:off x="407368" y="2005112"/>
              <a:ext cx="4193640" cy="1854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656184">
                      <a:extLst>
                        <a:ext uri="{9D8B030D-6E8A-4147-A177-3AD203B41FA5}">
                          <a16:colId xmlns:a16="http://schemas.microsoft.com/office/drawing/2014/main" val="2377619745"/>
                        </a:ext>
                      </a:extLst>
                    </a:gridCol>
                    <a:gridCol w="1139576">
                      <a:extLst>
                        <a:ext uri="{9D8B030D-6E8A-4147-A177-3AD203B41FA5}">
                          <a16:colId xmlns:a16="http://schemas.microsoft.com/office/drawing/2014/main" val="107223145"/>
                        </a:ext>
                      </a:extLst>
                    </a:gridCol>
                    <a:gridCol w="1397880">
                      <a:extLst>
                        <a:ext uri="{9D8B030D-6E8A-4147-A177-3AD203B41FA5}">
                          <a16:colId xmlns:a16="http://schemas.microsoft.com/office/drawing/2014/main" val="114383284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Initial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Optimal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887763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8197" r="-153676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6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10876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4839" r="-153676" b="-2193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0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4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2626781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9836" r="-153676" b="-1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25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10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mpd="sng">
                          <a:noFill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9556112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fr-FR"/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409836" r="-153676" b="-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89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</a:rPr>
                            <a:t>195</a:t>
                          </a:r>
                          <a:endParaRPr lang="fr-FR" dirty="0">
                            <a:solidFill>
                              <a:schemeClr val="bg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</a:lnL>
                        <a:lnR w="12700" cmpd="sng">
                          <a:noFill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mpd="sng">
                          <a:noFill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03866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ZoneTexte 25">
            <a:extLst>
              <a:ext uri="{FF2B5EF4-FFF2-40B4-BE49-F238E27FC236}">
                <a16:creationId xmlns:a16="http://schemas.microsoft.com/office/drawing/2014/main" id="{0D99815C-678A-4DD2-B191-03F75DEEE525}"/>
              </a:ext>
            </a:extLst>
          </p:cNvPr>
          <p:cNvSpPr txBox="1"/>
          <p:nvPr/>
        </p:nvSpPr>
        <p:spPr>
          <a:xfrm>
            <a:off x="316532" y="4437112"/>
            <a:ext cx="46085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Higher camber &gt;&gt; Higher Lift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Lower thickness &gt;&gt; Reduced Drag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069651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C918541C-F3B3-4DD0-86B6-471731B4C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Airfoil optimization : optimization results</a:t>
            </a:r>
            <a:endParaRPr lang="fr-FR" dirty="0"/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7DF8A88-C4D5-4442-97F2-6C6B35DB09DE}"/>
              </a:ext>
            </a:extLst>
          </p:cNvPr>
          <p:cNvGrpSpPr/>
          <p:nvPr/>
        </p:nvGrpSpPr>
        <p:grpSpPr>
          <a:xfrm>
            <a:off x="39671" y="1713998"/>
            <a:ext cx="5931837" cy="4443902"/>
            <a:chOff x="39671" y="1713998"/>
            <a:chExt cx="5931837" cy="4443902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A7C4911F-6544-4060-8DC4-1197B050A0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9336" y="1713998"/>
              <a:ext cx="5852172" cy="4389129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ABCFB548-EA4E-475D-8BDC-29CCCC13B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6823" y="2259013"/>
              <a:ext cx="2027112" cy="723214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49F8D0C9-D390-441D-9F02-3AF1070F6B8F}"/>
                </a:ext>
              </a:extLst>
            </p:cNvPr>
            <p:cNvSpPr txBox="1"/>
            <p:nvPr/>
          </p:nvSpPr>
          <p:spPr>
            <a:xfrm>
              <a:off x="1326070" y="5819346"/>
              <a:ext cx="35703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Lift coefficient [-]</a:t>
              </a:r>
              <a:endParaRPr lang="fr-FR" sz="1600" dirty="0"/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849E321-A0C7-43A6-BF1E-0F1E83A01B20}"/>
                </a:ext>
              </a:extLst>
            </p:cNvPr>
            <p:cNvSpPr txBox="1"/>
            <p:nvPr/>
          </p:nvSpPr>
          <p:spPr>
            <a:xfrm rot="16200000">
              <a:off x="-1576214" y="3874898"/>
              <a:ext cx="35703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Drag coefficient [-]</a:t>
              </a:r>
              <a:endParaRPr lang="fr-FR" sz="1600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41CD22DB-F513-45F9-955F-32976CD577C2}"/>
              </a:ext>
            </a:extLst>
          </p:cNvPr>
          <p:cNvGrpSpPr/>
          <p:nvPr/>
        </p:nvGrpSpPr>
        <p:grpSpPr>
          <a:xfrm>
            <a:off x="5933589" y="1713998"/>
            <a:ext cx="5852172" cy="4453893"/>
            <a:chOff x="5933589" y="1713998"/>
            <a:chExt cx="5852172" cy="4453893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3B6A183-EEDF-462F-8289-D78A522E4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3589" y="1713998"/>
              <a:ext cx="5852172" cy="4389129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D0088CDE-CD2C-47D4-83C0-56EB5FDD9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7159" y="2250992"/>
              <a:ext cx="2027112" cy="723214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2F63E45F-A75E-44CA-9B1B-A20A0CCE8AD1}"/>
                </a:ext>
              </a:extLst>
            </p:cNvPr>
            <p:cNvSpPr txBox="1"/>
            <p:nvPr/>
          </p:nvSpPr>
          <p:spPr>
            <a:xfrm>
              <a:off x="7093473" y="5829337"/>
              <a:ext cx="35703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Angle of attack [deg]</a:t>
              </a:r>
              <a:endParaRPr lang="fr-FR" sz="1600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FD864B54-805D-4A73-855D-33671F26D0B0}"/>
                </a:ext>
              </a:extLst>
            </p:cNvPr>
            <p:cNvSpPr txBox="1"/>
            <p:nvPr/>
          </p:nvSpPr>
          <p:spPr>
            <a:xfrm rot="16200000">
              <a:off x="4339316" y="3874898"/>
              <a:ext cx="3570323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600" dirty="0"/>
                <a:t>Efficiency [-]</a:t>
              </a:r>
              <a:endParaRPr lang="fr-FR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510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7F8B394A-1A96-4EC9-A488-0F49703EE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GEMSEO: key concepts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25F0CED-8CFC-4D25-9659-ABFE4360D3F3}"/>
              </a:ext>
            </a:extLst>
          </p:cNvPr>
          <p:cNvSpPr/>
          <p:nvPr/>
        </p:nvSpPr>
        <p:spPr>
          <a:xfrm>
            <a:off x="2855640" y="1616727"/>
            <a:ext cx="7344816" cy="5161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AD"/>
                </a:solidFill>
              </a:rPr>
              <a:t>Discipline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F376A104-2FEF-4E0E-9FFC-4E5086101D99}"/>
              </a:ext>
            </a:extLst>
          </p:cNvPr>
          <p:cNvSpPr/>
          <p:nvPr/>
        </p:nvSpPr>
        <p:spPr>
          <a:xfrm>
            <a:off x="2855640" y="2194831"/>
            <a:ext cx="7344816" cy="5161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70AD"/>
                </a:solidFill>
              </a:rPr>
              <a:t>Coupling</a:t>
            </a:r>
            <a:r>
              <a:rPr lang="fr-FR" b="1" dirty="0">
                <a:solidFill>
                  <a:srgbClr val="0070AD"/>
                </a:solidFill>
              </a:rPr>
              <a:t> variables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17E9A9D6-6EE4-4217-8BDC-8B165EA1F7F0}"/>
              </a:ext>
            </a:extLst>
          </p:cNvPr>
          <p:cNvSpPr/>
          <p:nvPr/>
        </p:nvSpPr>
        <p:spPr>
          <a:xfrm>
            <a:off x="2855640" y="2772935"/>
            <a:ext cx="7344816" cy="5161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AD"/>
                </a:solidFill>
              </a:rPr>
              <a:t>Discipline </a:t>
            </a:r>
            <a:r>
              <a:rPr lang="fr-FR" b="1" dirty="0" err="1">
                <a:solidFill>
                  <a:srgbClr val="0070AD"/>
                </a:solidFill>
              </a:rPr>
              <a:t>wrapper</a:t>
            </a:r>
            <a:endParaRPr lang="fr-FR" b="1" dirty="0">
              <a:solidFill>
                <a:srgbClr val="0070AD"/>
              </a:solidFill>
            </a:endParaRP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6B0243D1-C92B-4B22-9342-6E9BFA09B21A}"/>
              </a:ext>
            </a:extLst>
          </p:cNvPr>
          <p:cNvSpPr/>
          <p:nvPr/>
        </p:nvSpPr>
        <p:spPr>
          <a:xfrm>
            <a:off x="2855640" y="3351039"/>
            <a:ext cx="7344816" cy="5161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AD"/>
                </a:solidFill>
              </a:rPr>
              <a:t>Global and local variables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4404038-C9F8-45D6-8507-B5B8E6DCA146}"/>
              </a:ext>
            </a:extLst>
          </p:cNvPr>
          <p:cNvSpPr/>
          <p:nvPr/>
        </p:nvSpPr>
        <p:spPr>
          <a:xfrm>
            <a:off x="2855640" y="3929143"/>
            <a:ext cx="7344816" cy="5161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AD"/>
                </a:solidFill>
              </a:rPr>
              <a:t>Design </a:t>
            </a:r>
            <a:r>
              <a:rPr lang="fr-FR" b="1" dirty="0" err="1">
                <a:solidFill>
                  <a:srgbClr val="0070AD"/>
                </a:solidFill>
              </a:rPr>
              <a:t>space</a:t>
            </a:r>
            <a:endParaRPr lang="fr-FR" b="1" dirty="0">
              <a:solidFill>
                <a:srgbClr val="0070AD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A92FDD48-9E15-4FF9-9B35-C41429EAB8C4}"/>
              </a:ext>
            </a:extLst>
          </p:cNvPr>
          <p:cNvSpPr/>
          <p:nvPr/>
        </p:nvSpPr>
        <p:spPr>
          <a:xfrm>
            <a:off x="2855640" y="4507247"/>
            <a:ext cx="7344816" cy="5161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70AD"/>
                </a:solidFill>
              </a:rPr>
              <a:t>Merit</a:t>
            </a:r>
            <a:r>
              <a:rPr lang="fr-FR" b="1" dirty="0">
                <a:solidFill>
                  <a:srgbClr val="0070AD"/>
                </a:solidFill>
              </a:rPr>
              <a:t> </a:t>
            </a:r>
            <a:r>
              <a:rPr lang="fr-FR" b="1" dirty="0" err="1">
                <a:solidFill>
                  <a:srgbClr val="0070AD"/>
                </a:solidFill>
              </a:rPr>
              <a:t>function</a:t>
            </a:r>
            <a:endParaRPr lang="fr-FR" b="1" dirty="0">
              <a:solidFill>
                <a:srgbClr val="0070AD"/>
              </a:solidFill>
            </a:endParaRP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567ABC62-0C19-4119-9544-9B6FFEEF96C7}"/>
              </a:ext>
            </a:extLst>
          </p:cNvPr>
          <p:cNvSpPr/>
          <p:nvPr/>
        </p:nvSpPr>
        <p:spPr>
          <a:xfrm>
            <a:off x="2855640" y="5085351"/>
            <a:ext cx="7344816" cy="5161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>
                <a:solidFill>
                  <a:srgbClr val="0070AD"/>
                </a:solidFill>
              </a:rPr>
              <a:t>Constraints</a:t>
            </a:r>
            <a:endParaRPr lang="fr-FR" b="1" dirty="0">
              <a:solidFill>
                <a:srgbClr val="0070AD"/>
              </a:solidFill>
            </a:endParaRP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A704A638-B924-4463-8DF3-E8B1BBCE174E}"/>
              </a:ext>
            </a:extLst>
          </p:cNvPr>
          <p:cNvSpPr/>
          <p:nvPr/>
        </p:nvSpPr>
        <p:spPr>
          <a:xfrm>
            <a:off x="2855640" y="5663455"/>
            <a:ext cx="7344816" cy="516129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070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rgbClr val="0070AD"/>
                </a:solidFill>
              </a:rPr>
              <a:t>Scenario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5EB79536-E878-471B-924E-DFAFE6E62198}"/>
              </a:ext>
            </a:extLst>
          </p:cNvPr>
          <p:cNvSpPr/>
          <p:nvPr/>
        </p:nvSpPr>
        <p:spPr>
          <a:xfrm>
            <a:off x="227350" y="1616727"/>
            <a:ext cx="2488176" cy="4562857"/>
          </a:xfrm>
          <a:prstGeom prst="roundRect">
            <a:avLst>
              <a:gd name="adj" fmla="val 9063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 err="1"/>
              <a:t>Multidisciplinary</a:t>
            </a:r>
            <a:r>
              <a:rPr lang="fr-FR" b="1" dirty="0"/>
              <a:t> </a:t>
            </a:r>
            <a:r>
              <a:rPr lang="fr-FR" b="1" dirty="0" err="1"/>
              <a:t>optimization</a:t>
            </a:r>
            <a:r>
              <a:rPr lang="fr-FR" b="1" dirty="0"/>
              <a:t> (MDO)</a:t>
            </a:r>
          </a:p>
        </p:txBody>
      </p:sp>
    </p:spTree>
    <p:extLst>
      <p:ext uri="{BB962C8B-B14F-4D97-AF65-F5344CB8AC3E}">
        <p14:creationId xmlns:p14="http://schemas.microsoft.com/office/powerpoint/2010/main" val="5528765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04AA0C29-53AF-470A-891F-0369DBA81D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sz="6600" b="1" dirty="0"/>
              <a:t>03.</a:t>
            </a:r>
            <a:r>
              <a:rPr lang="it-IT" b="1" dirty="0"/>
              <a:t> POST-PROCESSING</a:t>
            </a:r>
            <a:endParaRPr lang="fr-FR" b="1" dirty="0"/>
          </a:p>
        </p:txBody>
      </p:sp>
    </p:spTree>
    <p:extLst>
      <p:ext uri="{BB962C8B-B14F-4D97-AF65-F5344CB8AC3E}">
        <p14:creationId xmlns:p14="http://schemas.microsoft.com/office/powerpoint/2010/main" val="28085383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Built-in post-processing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57846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A02A501D-342A-449D-8D6E-BB82E43507F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GEMSEO provides some basic visualization of the optimization results</a:t>
                </a:r>
              </a:p>
              <a:p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 err="1"/>
                  <a:t>These</a:t>
                </a:r>
                <a:r>
                  <a:rPr lang="fr-FR" dirty="0"/>
                  <a:t> can </a:t>
                </a:r>
                <a:r>
                  <a:rPr lang="fr-FR" dirty="0" err="1"/>
                  <a:t>be</a:t>
                </a:r>
                <a:r>
                  <a:rPr lang="fr-FR" dirty="0"/>
                  <a:t> run </a:t>
                </a:r>
                <a:r>
                  <a:rPr lang="fr-FR" dirty="0" err="1"/>
                  <a:t>just</a:t>
                </a:r>
                <a:r>
                  <a:rPr lang="fr-FR" dirty="0"/>
                  <a:t> </a:t>
                </a:r>
                <a:r>
                  <a:rPr lang="fr-FR" dirty="0" err="1"/>
                  <a:t>after</a:t>
                </a:r>
                <a:r>
                  <a:rPr lang="fr-FR" dirty="0"/>
                  <a:t> a scenario </a:t>
                </a:r>
                <a:r>
                  <a:rPr lang="fr-FR" dirty="0" err="1"/>
                  <a:t>is</a:t>
                </a:r>
                <a:r>
                  <a:rPr lang="fr-FR" dirty="0"/>
                  <a:t> </a:t>
                </a:r>
                <a:r>
                  <a:rPr lang="fr-FR" dirty="0" err="1"/>
                  <a:t>complete</a:t>
                </a:r>
                <a:r>
                  <a:rPr lang="fr-FR" dirty="0"/>
                  <a:t> </a:t>
                </a:r>
                <a:r>
                  <a:rPr lang="fr-FR" dirty="0" err="1"/>
                  <a:t>with</a:t>
                </a:r>
                <a:r>
                  <a:rPr lang="fr-FR" dirty="0"/>
                  <a:t> the command: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r>
                  <a:rPr lang="en-US" sz="2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badi" panose="020B0604020202020204" pitchFamily="34" charset="0"/>
                  </a:rPr>
                  <a:t>		</a:t>
                </a:r>
                <a:r>
                  <a:rPr lang="en-US" sz="2200" dirty="0" err="1">
                    <a:solidFill>
                      <a:srgbClr val="0F999C"/>
                    </a:solidFill>
                    <a:latin typeface="Abadi" panose="020B0604020202020204" pitchFamily="34" charset="0"/>
                  </a:rPr>
                  <a:t>scenario.post_process</a:t>
                </a:r>
                <a:r>
                  <a:rPr lang="en-US" sz="2200" dirty="0">
                    <a:solidFill>
                      <a:srgbClr val="0F999C"/>
                    </a:solidFill>
                    <a:latin typeface="Abadi" panose="020B0604020202020204" pitchFamily="34" charset="0"/>
                  </a:rPr>
                  <a:t>(option, save=True, show=True)</a:t>
                </a:r>
              </a:p>
              <a:p>
                <a:endParaRPr lang="en-US" sz="1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604020202020204" pitchFamily="34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/>
                  <a:t>Where</a:t>
                </a:r>
                <a:r>
                  <a:rPr lang="en-US" sz="19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 Nova Light" panose="020B0604020202020204" pitchFamily="34" charset="0"/>
                  </a:rPr>
                  <a:t>:</a:t>
                </a:r>
              </a:p>
              <a:p>
                <a:pPr marL="609600" lvl="1" indent="-342900">
                  <a:buFont typeface="Arial" panose="020B0604020202020204" pitchFamily="34" charset="0"/>
                  <a:buChar char="•"/>
                </a:pPr>
                <a:endParaRPr lang="en-US" sz="17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 Nova Light" panose="020B0604020202020204" pitchFamily="34" charset="0"/>
                </a:endParaRPr>
              </a:p>
              <a:p>
                <a:pPr marL="787400" lvl="2" indent="-342900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option</m:t>
                    </m:r>
                  </m:oMath>
                </a14:m>
                <a:r>
                  <a:rPr lang="en-US" sz="2000" dirty="0"/>
                  <a:t> is a string with the required post-processing mode</a:t>
                </a:r>
              </a:p>
              <a:p>
                <a:pPr marL="787400" lvl="2" indent="-342900"/>
                <a14:m>
                  <m:oMath xmlns:m="http://schemas.openxmlformats.org/officeDocument/2006/math">
                    <m:r>
                      <a:rPr lang="it-IT" sz="2000"/>
                      <m:t>𝑠𝑎𝑣𝑒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 err="1"/>
                  <a:t>is</a:t>
                </a:r>
                <a:r>
                  <a:rPr lang="fr-FR" sz="2000" dirty="0"/>
                  <a:t> a </a:t>
                </a:r>
                <a:r>
                  <a:rPr lang="fr-FR" sz="2000" dirty="0" err="1"/>
                  <a:t>boolean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which</a:t>
                </a:r>
                <a:r>
                  <a:rPr lang="fr-FR" sz="2000" dirty="0"/>
                  <a:t> </a:t>
                </a:r>
                <a:r>
                  <a:rPr lang="fr-FR" sz="2000" dirty="0" err="1"/>
                  <a:t>allows</a:t>
                </a:r>
                <a:r>
                  <a:rPr lang="fr-FR" sz="2000" dirty="0"/>
                  <a:t> to store the post-</a:t>
                </a:r>
                <a:r>
                  <a:rPr lang="fr-FR" sz="2000" dirty="0" err="1"/>
                  <a:t>processed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results</a:t>
                </a:r>
                <a:endParaRPr lang="fr-FR" sz="2000" dirty="0"/>
              </a:p>
              <a:p>
                <a:pPr marL="787400" lvl="2" indent="-342900"/>
                <a14:m>
                  <m:oMath xmlns:m="http://schemas.openxmlformats.org/officeDocument/2006/math">
                    <m:r>
                      <a:rPr lang="it-IT" sz="2000"/>
                      <m:t>𝑠h𝑜𝑤</m:t>
                    </m:r>
                  </m:oMath>
                </a14:m>
                <a:r>
                  <a:rPr lang="fr-FR" sz="2000" dirty="0"/>
                  <a:t> </a:t>
                </a:r>
                <a:r>
                  <a:rPr lang="fr-FR" sz="2000" dirty="0" err="1"/>
                  <a:t>is</a:t>
                </a:r>
                <a:r>
                  <a:rPr lang="fr-FR" sz="2000" dirty="0"/>
                  <a:t> a </a:t>
                </a:r>
                <a:r>
                  <a:rPr lang="fr-FR" sz="2000" dirty="0" err="1"/>
                  <a:t>boolean</a:t>
                </a:r>
                <a:r>
                  <a:rPr lang="fr-FR" sz="2000" dirty="0"/>
                  <a:t> </a:t>
                </a:r>
                <a:r>
                  <a:rPr lang="fr-FR" sz="2000" dirty="0" err="1"/>
                  <a:t>which</a:t>
                </a:r>
                <a:r>
                  <a:rPr lang="fr-FR" sz="2000" dirty="0"/>
                  <a:t> </a:t>
                </a:r>
                <a:r>
                  <a:rPr lang="fr-FR" sz="2000" dirty="0" err="1"/>
                  <a:t>allows</a:t>
                </a:r>
                <a:r>
                  <a:rPr lang="fr-FR" sz="2000" dirty="0"/>
                  <a:t> to show the post-</a:t>
                </a:r>
                <a:r>
                  <a:rPr lang="fr-FR" sz="2000" dirty="0" err="1"/>
                  <a:t>processed</a:t>
                </a:r>
                <a:r>
                  <a:rPr lang="fr-FR" sz="2000" dirty="0"/>
                  <a:t> </a:t>
                </a:r>
                <a:r>
                  <a:rPr lang="fr-FR" sz="2000" dirty="0" err="1"/>
                  <a:t>results</a:t>
                </a:r>
                <a:endParaRPr lang="fr-FR" sz="2000" dirty="0"/>
              </a:p>
              <a:p>
                <a:pPr marL="787400" lvl="2" indent="-342900"/>
                <a:endParaRPr lang="fr-FR" sz="2000" dirty="0"/>
              </a:p>
              <a:p>
                <a:pPr marL="342900" lvl="2" indent="-342900"/>
                <a:r>
                  <a:rPr lang="fr-FR" sz="2000" dirty="0"/>
                  <a:t>A </a:t>
                </a:r>
                <a:r>
                  <a:rPr lang="fr-FR" sz="2000" dirty="0" err="1"/>
                  <a:t>list</a:t>
                </a:r>
                <a:r>
                  <a:rPr lang="fr-FR" sz="2000" dirty="0"/>
                  <a:t> of </a:t>
                </a:r>
                <a:r>
                  <a:rPr lang="fr-FR" sz="2000" dirty="0" err="1"/>
                  <a:t>available</a:t>
                </a:r>
                <a:r>
                  <a:rPr lang="fr-FR" sz="2000" dirty="0"/>
                  <a:t> options </a:t>
                </a:r>
                <a:r>
                  <a:rPr lang="fr-FR" sz="2000" dirty="0" err="1"/>
                  <a:t>is</a:t>
                </a:r>
                <a:r>
                  <a:rPr lang="fr-FR" sz="2000" dirty="0"/>
                  <a:t> </a:t>
                </a:r>
                <a:r>
                  <a:rPr lang="fr-FR" sz="2000" dirty="0" err="1"/>
                  <a:t>available</a:t>
                </a:r>
                <a:r>
                  <a:rPr lang="fr-FR" sz="2000" dirty="0"/>
                  <a:t> in the doc </a:t>
                </a:r>
                <a:r>
                  <a:rPr lang="fr-FR" sz="2000" dirty="0">
                    <a:hlinkClick r:id="rId2"/>
                  </a:rPr>
                  <a:t>https://gemseo.readthedocs.io/en/stable/examples/post_process/index.html</a:t>
                </a:r>
                <a:r>
                  <a:rPr lang="fr-FR" sz="2000" dirty="0"/>
                  <a:t> </a:t>
                </a:r>
              </a:p>
              <a:p>
                <a:pPr lvl="1" indent="0">
                  <a:buNone/>
                </a:pPr>
                <a:endParaRPr lang="fr-FR" dirty="0"/>
              </a:p>
            </p:txBody>
          </p:sp>
        </mc:Choice>
        <mc:Fallback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A02A501D-342A-449D-8D6E-BB82E43507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1146" t="-3142" b="-6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711AD92C-8F2B-49BF-8EC3-3A232918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Built-in post-processing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683794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2A501D-342A-449D-8D6E-BB82E4350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5076564" cy="446620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option </a:t>
            </a:r>
            <a:r>
              <a:rPr lang="it-IT" i="1" dirty="0"/>
              <a:t>OptHistoryView</a:t>
            </a:r>
            <a:r>
              <a:rPr lang="it-IT" dirty="0"/>
              <a:t> offers a basic visualitzation of essential results like: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Time history of the merit function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Time history of the constraints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Time history of the design variables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Distance to optimum 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11AD92C-8F2B-49BF-8EC3-3A232918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Built-in post-processing: optimization history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1CAC214-114E-491F-BCF5-95A41D89E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511" y="1539820"/>
            <a:ext cx="3554049" cy="2533529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00315A1-AF0B-4352-8D87-51947EAB98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565" y="1534160"/>
            <a:ext cx="3500655" cy="249546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7BDF83D-5ABB-4ED9-9AC3-116919CD38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254" y="4123367"/>
            <a:ext cx="3608118" cy="257207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7E752284-506B-4A09-B968-B9B45808CC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231" y="4050854"/>
            <a:ext cx="3858342" cy="275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5020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02A501D-342A-449D-8D6E-BB82E43507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629292" cy="4615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option </a:t>
            </a:r>
            <a:r>
              <a:rPr lang="it-IT" i="1" dirty="0"/>
              <a:t>BasicHistory</a:t>
            </a:r>
            <a:r>
              <a:rPr lang="it-IT" dirty="0"/>
              <a:t> allows to plot the evolution of the desired quantities. </a:t>
            </a:r>
          </a:p>
          <a:p>
            <a:endParaRPr lang="it-IT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11AD92C-8F2B-49BF-8EC3-3A232918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Built-in post-processing: variables history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F808318-BB4E-459C-9D2A-33690815C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2273054"/>
            <a:ext cx="8289394" cy="4304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51303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11AD92C-8F2B-49BF-8EC3-3A232918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Built-in post-processing: additional options</a:t>
            </a:r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70F3B65F-FD82-4D45-A376-09ACD5DA4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196752"/>
            <a:ext cx="9649072" cy="530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202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711AD92C-8F2B-49BF-8EC3-3A232918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Built-in post-processing: additional options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9342E97-5503-4D08-83B7-FB6C31D3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129804"/>
            <a:ext cx="10099258" cy="53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7209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F85150E-8CDD-458A-B3AC-3F6753C85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XDSM is a formal representation of MDO architectures</a:t>
            </a:r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It </a:t>
            </a:r>
            <a:r>
              <a:rPr lang="fr-FR" dirty="0" err="1"/>
              <a:t>is</a:t>
            </a:r>
            <a:r>
              <a:rPr lang="fr-FR" dirty="0"/>
              <a:t> possible to </a:t>
            </a:r>
            <a:r>
              <a:rPr lang="fr-FR" dirty="0" err="1"/>
              <a:t>generate</a:t>
            </a:r>
            <a:r>
              <a:rPr lang="fr-FR" dirty="0"/>
              <a:t> the XDSM plot of </a:t>
            </a:r>
            <a:r>
              <a:rPr lang="fr-FR" dirty="0" err="1"/>
              <a:t>your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command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>
              <a:lnSpc>
                <a:spcPct val="80000"/>
              </a:lnSpc>
            </a:pPr>
            <a:r>
              <a:rPr lang="fr-FR" dirty="0">
                <a:solidFill>
                  <a:srgbClr val="0F999C"/>
                </a:solidFill>
                <a:latin typeface="Abadi" panose="020B0604020202020204" pitchFamily="34" charset="0"/>
              </a:rPr>
              <a:t>	</a:t>
            </a:r>
            <a:r>
              <a:rPr lang="fr-FR" dirty="0" err="1">
                <a:solidFill>
                  <a:srgbClr val="0F999C"/>
                </a:solidFill>
                <a:latin typeface="Abadi" panose="020B0604020202020204" pitchFamily="34" charset="0"/>
              </a:rPr>
              <a:t>scenario.xdsmize</a:t>
            </a:r>
            <a:r>
              <a:rPr lang="fr-FR" dirty="0">
                <a:solidFill>
                  <a:srgbClr val="0F999C"/>
                </a:solidFill>
                <a:latin typeface="Abadi" panose="020B0604020202020204" pitchFamily="34" charset="0"/>
              </a:rPr>
              <a:t>(monitor=False, </a:t>
            </a:r>
            <a:r>
              <a:rPr lang="fr-FR" dirty="0" err="1">
                <a:solidFill>
                  <a:srgbClr val="0F999C"/>
                </a:solidFill>
                <a:latin typeface="Abadi" panose="020B0604020202020204" pitchFamily="34" charset="0"/>
              </a:rPr>
              <a:t>outdir</a:t>
            </a:r>
            <a:r>
              <a:rPr lang="fr-FR" dirty="0">
                <a:solidFill>
                  <a:srgbClr val="0F999C"/>
                </a:solidFill>
                <a:latin typeface="Abadi" panose="020B0604020202020204" pitchFamily="34" charset="0"/>
              </a:rPr>
              <a:t>='.', </a:t>
            </a:r>
            <a:r>
              <a:rPr lang="fr-FR" dirty="0" err="1">
                <a:solidFill>
                  <a:srgbClr val="0F999C"/>
                </a:solidFill>
                <a:latin typeface="Abadi" panose="020B0604020202020204" pitchFamily="34" charset="0"/>
              </a:rPr>
              <a:t>print_statuses</a:t>
            </a:r>
            <a:r>
              <a:rPr lang="fr-FR" dirty="0">
                <a:solidFill>
                  <a:srgbClr val="0F999C"/>
                </a:solidFill>
                <a:latin typeface="Abadi" panose="020B0604020202020204" pitchFamily="34" charset="0"/>
              </a:rPr>
              <a:t>=False, </a:t>
            </a:r>
            <a:r>
              <a:rPr lang="fr-FR" dirty="0" err="1">
                <a:solidFill>
                  <a:srgbClr val="0F999C"/>
                </a:solidFill>
                <a:latin typeface="Abadi" panose="020B0604020202020204" pitchFamily="34" charset="0"/>
              </a:rPr>
              <a:t>outfilename</a:t>
            </a:r>
            <a:r>
              <a:rPr lang="fr-FR" dirty="0">
                <a:solidFill>
                  <a:srgbClr val="0F999C"/>
                </a:solidFill>
                <a:latin typeface="Abadi" panose="020B0604020202020204" pitchFamily="34" charset="0"/>
              </a:rPr>
              <a:t>=‘xdsm.html’)</a:t>
            </a:r>
          </a:p>
          <a:p>
            <a:pPr>
              <a:lnSpc>
                <a:spcPct val="80000"/>
              </a:lnSpc>
            </a:pP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11AD92C-8F2B-49BF-8EC3-3A232918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Built-in post-processing: XDSM graph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4FCBA8-7555-4714-A625-2AFB1309F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3933056"/>
            <a:ext cx="7632848" cy="255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3762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5F85150E-8CDD-458A-B3AC-3F6753C85E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It is possible to store all the optimization results in an .hdf (.h5) file for later use</a:t>
            </a:r>
          </a:p>
          <a:p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This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done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command:</a:t>
            </a:r>
          </a:p>
          <a:p>
            <a:pPr>
              <a:lnSpc>
                <a:spcPct val="80000"/>
              </a:lnSpc>
            </a:pPr>
            <a:endParaRPr lang="fr-FR" dirty="0">
              <a:solidFill>
                <a:srgbClr val="0F999C"/>
              </a:solidFill>
              <a:latin typeface="Abadi" panose="020B060402020202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dirty="0">
                <a:solidFill>
                  <a:srgbClr val="0F999C"/>
                </a:solidFill>
                <a:latin typeface="Abadi" panose="020B0604020202020204" pitchFamily="34" charset="0"/>
              </a:rPr>
              <a:t>	</a:t>
            </a:r>
            <a:r>
              <a:rPr lang="en-US" dirty="0" err="1">
                <a:solidFill>
                  <a:srgbClr val="0F999C"/>
                </a:solidFill>
                <a:latin typeface="Abadi" panose="020B0604020202020204" pitchFamily="34" charset="0"/>
              </a:rPr>
              <a:t>scenario.save_optimization_history</a:t>
            </a:r>
            <a:r>
              <a:rPr lang="en-US" dirty="0">
                <a:solidFill>
                  <a:srgbClr val="0F999C"/>
                </a:solidFill>
                <a:latin typeface="Abadi" panose="020B0604020202020204" pitchFamily="34" charset="0"/>
              </a:rPr>
              <a:t>(h5file, </a:t>
            </a:r>
            <a:r>
              <a:rPr lang="en-US" dirty="0" err="1">
                <a:solidFill>
                  <a:srgbClr val="0F999C"/>
                </a:solidFill>
                <a:latin typeface="Abadi" panose="020B0604020202020204" pitchFamily="34" charset="0"/>
              </a:rPr>
              <a:t>file_format</a:t>
            </a:r>
            <a:r>
              <a:rPr lang="en-US" dirty="0">
                <a:solidFill>
                  <a:srgbClr val="0F999C"/>
                </a:solidFill>
                <a:latin typeface="Abadi" panose="020B0604020202020204" pitchFamily="34" charset="0"/>
              </a:rPr>
              <a:t>="hdf5")</a:t>
            </a:r>
            <a:endParaRPr lang="fr-FR" dirty="0">
              <a:solidFill>
                <a:srgbClr val="0F999C"/>
              </a:solidFill>
              <a:latin typeface="Abadi" panose="020B0604020202020204" pitchFamily="34" charset="0"/>
            </a:endParaRPr>
          </a:p>
          <a:p>
            <a:pPr>
              <a:lnSpc>
                <a:spcPct val="80000"/>
              </a:lnSpc>
            </a:pP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This file </a:t>
            </a:r>
            <a:r>
              <a:rPr lang="fr-FR" dirty="0" err="1"/>
              <a:t>will</a:t>
            </a:r>
            <a:r>
              <a:rPr lang="fr-FR" dirty="0"/>
              <a:t>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useful</a:t>
            </a:r>
            <a:r>
              <a:rPr lang="fr-FR" dirty="0"/>
              <a:t> to </a:t>
            </a:r>
            <a:r>
              <a:rPr lang="fr-FR" dirty="0" err="1"/>
              <a:t>access</a:t>
            </a:r>
            <a:r>
              <a:rPr lang="fr-FR" dirty="0"/>
              <a:t> the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results</a:t>
            </a:r>
            <a:r>
              <a:rPr lang="fr-FR" dirty="0"/>
              <a:t> and for post-</a:t>
            </a:r>
            <a:r>
              <a:rPr lang="fr-FR" dirty="0" err="1"/>
              <a:t>processing</a:t>
            </a:r>
            <a:endParaRPr lang="fr-FR" dirty="0"/>
          </a:p>
          <a:p>
            <a:pPr>
              <a:lnSpc>
                <a:spcPct val="80000"/>
              </a:lnSpc>
            </a:pPr>
            <a:endParaRPr lang="fr-FR" dirty="0">
              <a:solidFill>
                <a:schemeClr val="tx1">
                  <a:lumMod val="50000"/>
                  <a:lumOff val="50000"/>
                </a:schemeClr>
              </a:solidFill>
              <a:latin typeface="Abadi" panose="020B0604020202020204" pitchFamily="34" charset="0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11AD92C-8F2B-49BF-8EC3-3A2329185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Built-in post-processing: h5 time history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0948355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Adding observables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60913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sz="2400" b="1" dirty="0"/>
              <a:t>Definition:</a:t>
            </a:r>
            <a:endParaRPr lang="en-US" sz="2400" dirty="0"/>
          </a:p>
          <a:p>
            <a:pPr algn="ctr"/>
            <a:endParaRPr lang="en-US" sz="2400" dirty="0"/>
          </a:p>
          <a:p>
            <a:pPr algn="ctr"/>
            <a:r>
              <a:rPr lang="en-US" sz="2400" dirty="0"/>
              <a:t>“MDO is a</a:t>
            </a:r>
            <a:r>
              <a:rPr lang="en-US" sz="2400" i="1" dirty="0"/>
              <a:t> field of engineering that uses numerical optimization to perform the design of systems involving a number of disciplines or subsystems” </a:t>
            </a:r>
          </a:p>
          <a:p>
            <a:pPr algn="ctr"/>
            <a:endParaRPr lang="en-US" sz="2400" i="1" dirty="0"/>
          </a:p>
          <a:p>
            <a:pPr algn="r"/>
            <a:r>
              <a:rPr lang="en-US" sz="2400" dirty="0"/>
              <a:t>(</a:t>
            </a:r>
            <a:r>
              <a:rPr lang="en-US" sz="2400" i="1" dirty="0"/>
              <a:t>Martins &amp; </a:t>
            </a:r>
            <a:r>
              <a:rPr lang="en-US" sz="2400" i="1" dirty="0" err="1"/>
              <a:t>Lambe</a:t>
            </a:r>
            <a:r>
              <a:rPr lang="en-US" sz="2400" i="1" dirty="0"/>
              <a:t>, 2013</a:t>
            </a:r>
            <a:r>
              <a:rPr lang="en-US" sz="2400" dirty="0"/>
              <a:t>)</a:t>
            </a:r>
            <a:endParaRPr lang="en-US" sz="2400" i="1" dirty="0"/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l"/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3200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multidisciplinary optimization (MDO)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938423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B64A221-CE58-453A-9B75-3E14AFFF8F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511068"/>
          </a:xfrm>
        </p:spPr>
        <p:txBody>
          <a:bodyPr/>
          <a:lstStyle/>
          <a:p>
            <a:r>
              <a:rPr lang="it-IT" dirty="0"/>
              <a:t>Let’s consider the following MDO problem: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4271E36E-3AD7-47C8-AA6C-2FE82712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Adding observables</a:t>
            </a:r>
            <a:endParaRPr lang="fr-FR" dirty="0"/>
          </a:p>
        </p:txBody>
      </p:sp>
      <p:sp>
        <p:nvSpPr>
          <p:cNvPr id="58" name="Rectangle à coins arrondis 48">
            <a:extLst>
              <a:ext uri="{FF2B5EF4-FFF2-40B4-BE49-F238E27FC236}">
                <a16:creationId xmlns:a16="http://schemas.microsoft.com/office/drawing/2014/main" id="{71C395AD-D35A-403D-B074-40E979D0FC0B}"/>
              </a:ext>
            </a:extLst>
          </p:cNvPr>
          <p:cNvSpPr/>
          <p:nvPr/>
        </p:nvSpPr>
        <p:spPr>
          <a:xfrm>
            <a:off x="4764508" y="2729876"/>
            <a:ext cx="2273902" cy="1059164"/>
          </a:xfrm>
          <a:prstGeom prst="roundRect">
            <a:avLst/>
          </a:prstGeom>
          <a:solidFill>
            <a:srgbClr val="464B69"/>
          </a:solidFill>
          <a:ln w="25400" cap="flat" cmpd="sng" algn="ctr">
            <a:solidFill>
              <a:srgbClr val="464B6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DISC_1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39E8A0C1-3C9C-4786-AB16-4978D1BD6C4B}"/>
              </a:ext>
            </a:extLst>
          </p:cNvPr>
          <p:cNvCxnSpPr>
            <a:cxnSpLocks/>
          </p:cNvCxnSpPr>
          <p:nvPr/>
        </p:nvCxnSpPr>
        <p:spPr>
          <a:xfrm>
            <a:off x="7074078" y="3019692"/>
            <a:ext cx="2925055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2ECE28D0-CE2E-4AA5-B924-5FDD47303099}"/>
              </a:ext>
            </a:extLst>
          </p:cNvPr>
          <p:cNvCxnSpPr>
            <a:cxnSpLocks/>
          </p:cNvCxnSpPr>
          <p:nvPr/>
        </p:nvCxnSpPr>
        <p:spPr>
          <a:xfrm>
            <a:off x="2483318" y="3064316"/>
            <a:ext cx="2218361" cy="0"/>
          </a:xfrm>
          <a:prstGeom prst="straightConnector1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51252E80-E395-40B6-BDF6-6222DB9BBD64}"/>
                  </a:ext>
                </a:extLst>
              </p:cNvPr>
              <p:cNvSpPr txBox="1"/>
              <p:nvPr/>
            </p:nvSpPr>
            <p:spPr>
              <a:xfrm>
                <a:off x="2840314" y="2842595"/>
                <a:ext cx="3034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F999C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51252E80-E395-40B6-BDF6-6222DB9BB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314" y="2842595"/>
                <a:ext cx="303416" cy="369332"/>
              </a:xfrm>
              <a:prstGeom prst="rect">
                <a:avLst/>
              </a:prstGeom>
              <a:blipFill>
                <a:blip r:embed="rId2"/>
                <a:stretch>
                  <a:fillRect l="-26000" r="-28000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Connecteur droit avec flèche 61">
            <a:extLst>
              <a:ext uri="{FF2B5EF4-FFF2-40B4-BE49-F238E27FC236}">
                <a16:creationId xmlns:a16="http://schemas.microsoft.com/office/drawing/2014/main" id="{C16C856F-061E-4B79-9CA7-B11819A7D3F1}"/>
              </a:ext>
            </a:extLst>
          </p:cNvPr>
          <p:cNvCxnSpPr>
            <a:cxnSpLocks/>
          </p:cNvCxnSpPr>
          <p:nvPr/>
        </p:nvCxnSpPr>
        <p:spPr>
          <a:xfrm>
            <a:off x="2502568" y="3487048"/>
            <a:ext cx="2191447" cy="0"/>
          </a:xfrm>
          <a:prstGeom prst="straightConnector1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à coins arrondis 77">
                <a:extLst>
                  <a:ext uri="{FF2B5EF4-FFF2-40B4-BE49-F238E27FC236}">
                    <a16:creationId xmlns:a16="http://schemas.microsoft.com/office/drawing/2014/main" id="{1171115F-91C6-45FF-BBA6-3127520336F5}"/>
                  </a:ext>
                </a:extLst>
              </p:cNvPr>
              <p:cNvSpPr/>
              <p:nvPr/>
            </p:nvSpPr>
            <p:spPr>
              <a:xfrm>
                <a:off x="277130" y="2649968"/>
                <a:ext cx="2397355" cy="1139072"/>
              </a:xfrm>
              <a:prstGeom prst="roundRect">
                <a:avLst/>
              </a:prstGeom>
              <a:solidFill>
                <a:srgbClr val="0F99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it-IT" sz="2000" b="1" i="0" smtClean="0">
                              <a:latin typeface="Cambria Math" panose="02040503050406030204" pitchFamily="18" charset="0"/>
                            </a:rPr>
                            <m:t>𝐦𝐢𝐧</m:t>
                          </m:r>
                        </m:fName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it-IT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fr-FR" sz="2000" b="1" dirty="0"/>
              </a:p>
              <a:p>
                <a:pPr algn="ctr"/>
                <a:endParaRPr lang="it-IT" sz="2000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it-IT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it-IT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fr-FR" b="1" dirty="0"/>
              </a:p>
            </p:txBody>
          </p:sp>
        </mc:Choice>
        <mc:Fallback>
          <p:sp>
            <p:nvSpPr>
              <p:cNvPr id="63" name="Rectangle à coins arrondis 77">
                <a:extLst>
                  <a:ext uri="{FF2B5EF4-FFF2-40B4-BE49-F238E27FC236}">
                    <a16:creationId xmlns:a16="http://schemas.microsoft.com/office/drawing/2014/main" id="{1171115F-91C6-45FF-BBA6-3127520336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130" y="2649968"/>
                <a:ext cx="2397355" cy="1139072"/>
              </a:xfrm>
              <a:prstGeom prst="roundRect">
                <a:avLst/>
              </a:prstGeom>
              <a:blipFill>
                <a:blip r:embed="rId3"/>
                <a:stretch>
                  <a:fillRect b="-5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Connecteur : en angle 63">
            <a:extLst>
              <a:ext uri="{FF2B5EF4-FFF2-40B4-BE49-F238E27FC236}">
                <a16:creationId xmlns:a16="http://schemas.microsoft.com/office/drawing/2014/main" id="{EA807EC5-55F0-46B0-BCBC-7EB571B88ECC}"/>
              </a:ext>
            </a:extLst>
          </p:cNvPr>
          <p:cNvCxnSpPr>
            <a:cxnSpLocks/>
            <a:stCxn id="66" idx="4"/>
            <a:endCxn id="77" idx="0"/>
          </p:cNvCxnSpPr>
          <p:nvPr/>
        </p:nvCxnSpPr>
        <p:spPr>
          <a:xfrm rot="16200000" flipH="1">
            <a:off x="5636545" y="1348660"/>
            <a:ext cx="1055244" cy="5366628"/>
          </a:xfrm>
          <a:prstGeom prst="bentConnector3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32D270F0-6891-40FB-AE80-1C27C5CF027E}"/>
                  </a:ext>
                </a:extLst>
              </p:cNvPr>
              <p:cNvSpPr txBox="1"/>
              <p:nvPr/>
            </p:nvSpPr>
            <p:spPr>
              <a:xfrm>
                <a:off x="2839524" y="3267136"/>
                <a:ext cx="3034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F999C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65" name="ZoneTexte 64">
                <a:extLst>
                  <a:ext uri="{FF2B5EF4-FFF2-40B4-BE49-F238E27FC236}">
                    <a16:creationId xmlns:a16="http://schemas.microsoft.com/office/drawing/2014/main" id="{32D270F0-6891-40FB-AE80-1C27C5CF02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9524" y="3267136"/>
                <a:ext cx="303416" cy="369332"/>
              </a:xfrm>
              <a:prstGeom prst="rect">
                <a:avLst/>
              </a:prstGeom>
              <a:blipFill>
                <a:blip r:embed="rId4"/>
                <a:stretch>
                  <a:fillRect l="-26000" r="-28000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Ellipse 65">
            <a:extLst>
              <a:ext uri="{FF2B5EF4-FFF2-40B4-BE49-F238E27FC236}">
                <a16:creationId xmlns:a16="http://schemas.microsoft.com/office/drawing/2014/main" id="{23F56951-865B-4B29-A0AA-2EAA3B3C0EA8}"/>
              </a:ext>
            </a:extLst>
          </p:cNvPr>
          <p:cNvSpPr/>
          <p:nvPr/>
        </p:nvSpPr>
        <p:spPr>
          <a:xfrm>
            <a:off x="3457993" y="3458633"/>
            <a:ext cx="45719" cy="4571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7865EF0B-FB24-4393-BDE3-37B73E4C1881}"/>
                  </a:ext>
                </a:extLst>
              </p:cNvPr>
              <p:cNvSpPr txBox="1"/>
              <p:nvPr/>
            </p:nvSpPr>
            <p:spPr>
              <a:xfrm>
                <a:off x="10064907" y="2770674"/>
                <a:ext cx="3034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777B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777B9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777B9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7865EF0B-FB24-4393-BDE3-37B73E4C18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907" y="2770674"/>
                <a:ext cx="303416" cy="369332"/>
              </a:xfrm>
              <a:prstGeom prst="rect">
                <a:avLst/>
              </a:prstGeom>
              <a:blipFill>
                <a:blip r:embed="rId5"/>
                <a:stretch>
                  <a:fillRect l="-36000" r="-30000" b="-3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Connecteur : en angle 67">
            <a:extLst>
              <a:ext uri="{FF2B5EF4-FFF2-40B4-BE49-F238E27FC236}">
                <a16:creationId xmlns:a16="http://schemas.microsoft.com/office/drawing/2014/main" id="{388BC70D-6C92-4751-80FD-7C9E8681AF9A}"/>
              </a:ext>
            </a:extLst>
          </p:cNvPr>
          <p:cNvCxnSpPr>
            <a:cxnSpLocks/>
            <a:stCxn id="58" idx="3"/>
          </p:cNvCxnSpPr>
          <p:nvPr/>
        </p:nvCxnSpPr>
        <p:spPr>
          <a:xfrm>
            <a:off x="7038410" y="3259458"/>
            <a:ext cx="2308790" cy="1295609"/>
          </a:xfrm>
          <a:prstGeom prst="bentConnector3">
            <a:avLst>
              <a:gd name="adj1" fmla="val 100240"/>
            </a:avLst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D83F74FB-A013-4456-8591-7ED06D93F72A}"/>
                  </a:ext>
                </a:extLst>
              </p:cNvPr>
              <p:cNvSpPr txBox="1"/>
              <p:nvPr/>
            </p:nvSpPr>
            <p:spPr>
              <a:xfrm>
                <a:off x="7891196" y="3794168"/>
                <a:ext cx="3016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F999C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D83F74FB-A013-4456-8591-7ED06D93F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1196" y="3794168"/>
                <a:ext cx="301609" cy="369332"/>
              </a:xfrm>
              <a:prstGeom prst="rect">
                <a:avLst/>
              </a:prstGeom>
              <a:blipFill>
                <a:blip r:embed="rId6"/>
                <a:stretch>
                  <a:fillRect l="-26000" r="-28000" b="-180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DBB0F9DC-533B-4311-943A-A1F624ED2407}"/>
                  </a:ext>
                </a:extLst>
              </p:cNvPr>
              <p:cNvSpPr txBox="1"/>
              <p:nvPr/>
            </p:nvSpPr>
            <p:spPr>
              <a:xfrm>
                <a:off x="8322066" y="3034528"/>
                <a:ext cx="3016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0F999C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F999C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DBB0F9DC-533B-4311-943A-A1F624ED24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22066" y="3034528"/>
                <a:ext cx="301609" cy="369332"/>
              </a:xfrm>
              <a:prstGeom prst="rect">
                <a:avLst/>
              </a:prstGeom>
              <a:blipFill>
                <a:blip r:embed="rId7"/>
                <a:stretch>
                  <a:fillRect l="-36000" r="-30000" b="-3000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Connecteur : en angle 70">
            <a:extLst>
              <a:ext uri="{FF2B5EF4-FFF2-40B4-BE49-F238E27FC236}">
                <a16:creationId xmlns:a16="http://schemas.microsoft.com/office/drawing/2014/main" id="{C3316A61-2222-4DAE-B01C-D23EA4B90E77}"/>
              </a:ext>
            </a:extLst>
          </p:cNvPr>
          <p:cNvCxnSpPr>
            <a:cxnSpLocks/>
          </p:cNvCxnSpPr>
          <p:nvPr/>
        </p:nvCxnSpPr>
        <p:spPr>
          <a:xfrm flipH="1" flipV="1">
            <a:off x="945114" y="3801215"/>
            <a:ext cx="8508624" cy="1300138"/>
          </a:xfrm>
          <a:prstGeom prst="bentConnector4">
            <a:avLst>
              <a:gd name="adj1" fmla="val -27315"/>
              <a:gd name="adj2" fmla="val -111323"/>
            </a:avLst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7F02CCDB-2A68-4E2E-830E-830F169051A8}"/>
                  </a:ext>
                </a:extLst>
              </p:cNvPr>
              <p:cNvSpPr txBox="1"/>
              <p:nvPr/>
            </p:nvSpPr>
            <p:spPr>
              <a:xfrm>
                <a:off x="10354943" y="4904512"/>
                <a:ext cx="3016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dirty="0" smtClean="0">
                          <a:solidFill>
                            <a:srgbClr val="0F999C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F999C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72" name="ZoneTexte 71">
                <a:extLst>
                  <a:ext uri="{FF2B5EF4-FFF2-40B4-BE49-F238E27FC236}">
                    <a16:creationId xmlns:a16="http://schemas.microsoft.com/office/drawing/2014/main" id="{7F02CCDB-2A68-4E2E-830E-830F16905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943" y="4904512"/>
                <a:ext cx="301609" cy="369332"/>
              </a:xfrm>
              <a:prstGeom prst="rect">
                <a:avLst/>
              </a:prstGeom>
              <a:blipFill>
                <a:blip r:embed="rId8"/>
                <a:stretch>
                  <a:fillRect l="-26531" r="-26531" b="-3833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7D1EF250-4926-4B0A-ACDA-B67725ABBA3B}"/>
              </a:ext>
            </a:extLst>
          </p:cNvPr>
          <p:cNvCxnSpPr>
            <a:cxnSpLocks/>
          </p:cNvCxnSpPr>
          <p:nvPr/>
        </p:nvCxnSpPr>
        <p:spPr>
          <a:xfrm>
            <a:off x="9984432" y="4797152"/>
            <a:ext cx="1484269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33603356-758A-4CC6-810F-B2C2F2FD69A0}"/>
                  </a:ext>
                </a:extLst>
              </p:cNvPr>
              <p:cNvSpPr txBox="1"/>
              <p:nvPr/>
            </p:nvSpPr>
            <p:spPr>
              <a:xfrm>
                <a:off x="11557757" y="4555067"/>
                <a:ext cx="303416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b="1" i="1" dirty="0" smtClean="0">
                              <a:solidFill>
                                <a:srgbClr val="777B9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400" b="1" i="1" dirty="0" smtClean="0">
                              <a:solidFill>
                                <a:srgbClr val="777B91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it-IT" sz="2400" b="1" i="1" dirty="0" smtClean="0">
                              <a:solidFill>
                                <a:srgbClr val="777B91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74" name="ZoneTexte 73">
                <a:extLst>
                  <a:ext uri="{FF2B5EF4-FFF2-40B4-BE49-F238E27FC236}">
                    <a16:creationId xmlns:a16="http://schemas.microsoft.com/office/drawing/2014/main" id="{33603356-758A-4CC6-810F-B2C2F2FD69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7757" y="4555067"/>
                <a:ext cx="303416" cy="369332"/>
              </a:xfrm>
              <a:prstGeom prst="rect">
                <a:avLst/>
              </a:prstGeom>
              <a:blipFill>
                <a:blip r:embed="rId9"/>
                <a:stretch>
                  <a:fillRect l="-38000" r="-30000" b="-2950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5" name="Picture 6">
            <a:extLst>
              <a:ext uri="{FF2B5EF4-FFF2-40B4-BE49-F238E27FC236}">
                <a16:creationId xmlns:a16="http://schemas.microsoft.com/office/drawing/2014/main" id="{1B21FBB4-494F-4FB1-AEDD-D025C7A5E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326" y="4830559"/>
            <a:ext cx="2773028" cy="66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6" name="Connecteur : en angle 75">
            <a:extLst>
              <a:ext uri="{FF2B5EF4-FFF2-40B4-BE49-F238E27FC236}">
                <a16:creationId xmlns:a16="http://schemas.microsoft.com/office/drawing/2014/main" id="{03D5E3DD-F2CD-4992-B9DF-9DD9C64AA5CF}"/>
              </a:ext>
            </a:extLst>
          </p:cNvPr>
          <p:cNvCxnSpPr>
            <a:cxnSpLocks/>
          </p:cNvCxnSpPr>
          <p:nvPr/>
        </p:nvCxnSpPr>
        <p:spPr>
          <a:xfrm flipH="1" flipV="1">
            <a:off x="1490509" y="4091031"/>
            <a:ext cx="8508624" cy="1300138"/>
          </a:xfrm>
          <a:prstGeom prst="bentConnector4">
            <a:avLst>
              <a:gd name="adj1" fmla="val -15672"/>
              <a:gd name="adj2" fmla="val -67366"/>
            </a:avLst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sp>
        <p:nvSpPr>
          <p:cNvPr id="77" name="Rectangle à coins arrondis 48">
            <a:extLst>
              <a:ext uri="{FF2B5EF4-FFF2-40B4-BE49-F238E27FC236}">
                <a16:creationId xmlns:a16="http://schemas.microsoft.com/office/drawing/2014/main" id="{E94C350F-2C24-4C17-BF7F-4ABAF19C4365}"/>
              </a:ext>
            </a:extLst>
          </p:cNvPr>
          <p:cNvSpPr/>
          <p:nvPr/>
        </p:nvSpPr>
        <p:spPr>
          <a:xfrm>
            <a:off x="7710530" y="4559596"/>
            <a:ext cx="2273902" cy="1059164"/>
          </a:xfrm>
          <a:prstGeom prst="roundRect">
            <a:avLst/>
          </a:prstGeom>
          <a:solidFill>
            <a:srgbClr val="464B69"/>
          </a:solidFill>
          <a:ln w="25400" cap="flat" cmpd="sng" algn="ctr">
            <a:solidFill>
              <a:srgbClr val="464B69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DISC_2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B43E5C5C-FB3A-4C1E-8556-5052A6DD0559}"/>
                  </a:ext>
                </a:extLst>
              </p:cNvPr>
              <p:cNvSpPr txBox="1"/>
              <p:nvPr/>
            </p:nvSpPr>
            <p:spPr>
              <a:xfrm>
                <a:off x="10777223" y="5170791"/>
                <a:ext cx="301609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dirty="0" smtClean="0">
                          <a:solidFill>
                            <a:srgbClr val="0F999C"/>
                          </a:solidFill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kumimoji="0" lang="fr-F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F999C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B43E5C5C-FB3A-4C1E-8556-5052A6DD05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77223" y="5170791"/>
                <a:ext cx="301609" cy="369332"/>
              </a:xfrm>
              <a:prstGeom prst="rect">
                <a:avLst/>
              </a:prstGeom>
              <a:blipFill>
                <a:blip r:embed="rId11"/>
                <a:stretch>
                  <a:fillRect l="-2041" r="-2041" b="-163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69829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9B64A221-CE58-453A-9B75-3E14AFFF8F5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>
              <a:xfrm>
                <a:off x="227348" y="1815352"/>
                <a:ext cx="11700000" cy="4349951"/>
              </a:xfrm>
            </p:spPr>
            <p:txBody>
              <a:bodyPr>
                <a:norm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By default, GEMSEO will store in the optimization history only the merit function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fr-FR" dirty="0"/>
                  <a:t> and the </a:t>
                </a:r>
                <a:r>
                  <a:rPr lang="fr-FR" dirty="0" err="1"/>
                  <a:t>constraint</a:t>
                </a:r>
                <a:r>
                  <a:rPr lang="fr-FR" dirty="0"/>
                  <a:t>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fr-FR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This </a:t>
                </a:r>
                <a:r>
                  <a:rPr lang="fr-FR" dirty="0" err="1"/>
                  <a:t>means</a:t>
                </a:r>
                <a:r>
                  <a:rPr lang="fr-FR" dirty="0"/>
                  <a:t> </a:t>
                </a:r>
                <a:r>
                  <a:rPr lang="fr-FR" dirty="0" err="1"/>
                  <a:t>that</a:t>
                </a:r>
                <a:r>
                  <a:rPr lang="fr-FR" dirty="0"/>
                  <a:t> </a:t>
                </a:r>
                <a:r>
                  <a:rPr lang="fr-FR" dirty="0" err="1"/>
                  <a:t>intermediate</a:t>
                </a:r>
                <a:r>
                  <a:rPr lang="fr-FR" dirty="0"/>
                  <a:t> outputs, like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24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fr-FR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FR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fr-FR" dirty="0"/>
                  <a:t> </a:t>
                </a:r>
                <a:r>
                  <a:rPr lang="fr-FR" dirty="0" err="1"/>
                  <a:t>won’t</a:t>
                </a:r>
                <a:r>
                  <a:rPr lang="fr-FR" dirty="0"/>
                  <a:t> </a:t>
                </a:r>
                <a:r>
                  <a:rPr lang="fr-FR" dirty="0" err="1"/>
                  <a:t>be</a:t>
                </a:r>
                <a:r>
                  <a:rPr lang="fr-FR" dirty="0"/>
                  <a:t> accessible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/>
                  <a:t>Is </a:t>
                </a:r>
                <a:r>
                  <a:rPr lang="fr-FR" dirty="0" err="1"/>
                  <a:t>it</a:t>
                </a:r>
                <a:r>
                  <a:rPr lang="fr-FR" dirty="0"/>
                  <a:t> possible to </a:t>
                </a:r>
                <a:r>
                  <a:rPr lang="fr-FR" dirty="0" err="1"/>
                  <a:t>add</a:t>
                </a:r>
                <a:r>
                  <a:rPr lang="fr-FR" dirty="0"/>
                  <a:t> </a:t>
                </a:r>
                <a:r>
                  <a:rPr lang="fr-FR" dirty="0" err="1"/>
                  <a:t>intermediate</a:t>
                </a:r>
                <a:r>
                  <a:rPr lang="fr-FR" dirty="0"/>
                  <a:t> outputs to the store by </a:t>
                </a:r>
                <a:r>
                  <a:rPr lang="fr-FR" dirty="0" err="1"/>
                  <a:t>adding</a:t>
                </a:r>
                <a:r>
                  <a:rPr lang="fr-FR" dirty="0"/>
                  <a:t> </a:t>
                </a:r>
                <a:r>
                  <a:rPr lang="fr-FR" i="1" dirty="0"/>
                  <a:t>observables </a:t>
                </a:r>
                <a:r>
                  <a:rPr lang="fr-FR" dirty="0"/>
                  <a:t>to the scenario (</a:t>
                </a:r>
                <a:r>
                  <a:rPr lang="fr-FR" dirty="0" err="1"/>
                  <a:t>before</a:t>
                </a:r>
                <a:r>
                  <a:rPr lang="fr-FR" dirty="0"/>
                  <a:t> the scenario </a:t>
                </a:r>
                <a:r>
                  <a:rPr lang="fr-FR" dirty="0" err="1"/>
                  <a:t>is</a:t>
                </a:r>
                <a:r>
                  <a:rPr lang="fr-FR" dirty="0"/>
                  <a:t> run):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fr-FR" i="1" dirty="0"/>
              </a:p>
              <a:p>
                <a:r>
                  <a:rPr lang="fr-FR" dirty="0">
                    <a:solidFill>
                      <a:srgbClr val="0F999C"/>
                    </a:solidFill>
                    <a:latin typeface="Abadi" panose="020B0604020202020204" pitchFamily="34" charset="0"/>
                  </a:rPr>
                  <a:t>		</a:t>
                </a:r>
                <a:r>
                  <a:rPr lang="fr-FR" dirty="0" err="1">
                    <a:solidFill>
                      <a:srgbClr val="0F999C"/>
                    </a:solidFill>
                    <a:latin typeface="Abadi" panose="020B0604020202020204" pitchFamily="34" charset="0"/>
                  </a:rPr>
                  <a:t>scenario.formulation.add_observable</a:t>
                </a:r>
                <a:r>
                  <a:rPr lang="fr-FR" dirty="0">
                    <a:solidFill>
                      <a:srgbClr val="0F999C"/>
                    </a:solidFill>
                    <a:latin typeface="Abadi" panose="020B0604020202020204" pitchFamily="34" charset="0"/>
                  </a:rPr>
                  <a:t>(‘y_1’)</a:t>
                </a:r>
              </a:p>
              <a:p>
                <a:r>
                  <a:rPr lang="fr-FR" dirty="0">
                    <a:solidFill>
                      <a:srgbClr val="0F999C"/>
                    </a:solidFill>
                    <a:latin typeface="Abadi" panose="020B0604020202020204" pitchFamily="34" charset="0"/>
                  </a:rPr>
                  <a:t>		</a:t>
                </a:r>
                <a:r>
                  <a:rPr lang="fr-FR" dirty="0" err="1">
                    <a:solidFill>
                      <a:srgbClr val="0F999C"/>
                    </a:solidFill>
                    <a:latin typeface="Abadi" panose="020B0604020202020204" pitchFamily="34" charset="0"/>
                  </a:rPr>
                  <a:t>scenario.formulation.add_observable</a:t>
                </a:r>
                <a:r>
                  <a:rPr lang="fr-FR" dirty="0">
                    <a:solidFill>
                      <a:srgbClr val="0F999C"/>
                    </a:solidFill>
                    <a:latin typeface="Abadi" panose="020B0604020202020204" pitchFamily="34" charset="0"/>
                  </a:rPr>
                  <a:t>(‘y_2’)</a:t>
                </a:r>
              </a:p>
              <a:p>
                <a:r>
                  <a:rPr lang="fr-FR" dirty="0">
                    <a:solidFill>
                      <a:srgbClr val="0F999C"/>
                    </a:solidFill>
                    <a:latin typeface="Abadi" panose="020B0604020202020204" pitchFamily="34" charset="0"/>
                  </a:rPr>
                  <a:t>		</a:t>
                </a:r>
                <a:r>
                  <a:rPr lang="fr-FR" dirty="0" err="1">
                    <a:solidFill>
                      <a:srgbClr val="0F999C"/>
                    </a:solidFill>
                    <a:latin typeface="Abadi" panose="020B0604020202020204" pitchFamily="34" charset="0"/>
                  </a:rPr>
                  <a:t>scenario.formulation.add_observable</a:t>
                </a:r>
                <a:r>
                  <a:rPr lang="fr-FR" dirty="0">
                    <a:solidFill>
                      <a:srgbClr val="0F999C"/>
                    </a:solidFill>
                    <a:latin typeface="Abadi" panose="020B0604020202020204" pitchFamily="34" charset="0"/>
                  </a:rPr>
                  <a:t>(‘y_3’)</a:t>
                </a:r>
              </a:p>
              <a:p>
                <a:endParaRPr lang="fr-FR" dirty="0">
                  <a:solidFill>
                    <a:srgbClr val="0F999C"/>
                  </a:solidFill>
                  <a:latin typeface="Abadi" panose="020B0604020202020204" pitchFamily="34" charset="0"/>
                </a:endParaRPr>
              </a:p>
              <a:p>
                <a:endParaRPr lang="fr-FR" dirty="0">
                  <a:solidFill>
                    <a:srgbClr val="0F999C"/>
                  </a:solidFill>
                  <a:latin typeface="Abadi" panose="020B0604020202020204" pitchFamily="34" charset="0"/>
                </a:endParaRPr>
              </a:p>
            </p:txBody>
          </p:sp>
        </mc:Choice>
        <mc:Fallback>
          <p:sp>
            <p:nvSpPr>
              <p:cNvPr id="5" name="Espace réservé du texte 4">
                <a:extLst>
                  <a:ext uri="{FF2B5EF4-FFF2-40B4-BE49-F238E27FC236}">
                    <a16:creationId xmlns:a16="http://schemas.microsoft.com/office/drawing/2014/main" id="{9B64A221-CE58-453A-9B75-3E14AFFF8F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xfrm>
                <a:off x="227348" y="1815352"/>
                <a:ext cx="11700000" cy="4349951"/>
              </a:xfrm>
              <a:blipFill>
                <a:blip r:embed="rId2"/>
                <a:stretch>
                  <a:fillRect l="-1250" t="-1683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>
            <a:extLst>
              <a:ext uri="{FF2B5EF4-FFF2-40B4-BE49-F238E27FC236}">
                <a16:creationId xmlns:a16="http://schemas.microsoft.com/office/drawing/2014/main" id="{4271E36E-3AD7-47C8-AA6C-2FE827126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Adding observables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35609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Extended post-processing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26704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EF9EBC5B-0491-4447-A6D8-0F1AD50EF575}"/>
              </a:ext>
            </a:extLst>
          </p:cNvPr>
          <p:cNvSpPr/>
          <p:nvPr/>
        </p:nvSpPr>
        <p:spPr>
          <a:xfrm>
            <a:off x="695400" y="2420888"/>
            <a:ext cx="2592288" cy="8640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2DB64E-1CF5-4CEC-8057-2ED7436A10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4615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To manipulate optimization results, one way is to read the hdf (history) file</a:t>
            </a:r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BEDFFA6-BDF4-4D0C-B3F1-6ADB6F4C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Extended post-processing</a:t>
            </a:r>
            <a:endParaRPr lang="fr-FR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9A1A785-5CA2-4957-A610-EBEBB74F3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424" y="2564904"/>
            <a:ext cx="2115540" cy="505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8695F20A-F687-4640-B54F-D50B58276B7C}"/>
              </a:ext>
            </a:extLst>
          </p:cNvPr>
          <p:cNvCxnSpPr>
            <a:stCxn id="7" idx="3"/>
          </p:cNvCxnSpPr>
          <p:nvPr/>
        </p:nvCxnSpPr>
        <p:spPr>
          <a:xfrm>
            <a:off x="3287688" y="2852936"/>
            <a:ext cx="122413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e 9">
            <a:extLst>
              <a:ext uri="{FF2B5EF4-FFF2-40B4-BE49-F238E27FC236}">
                <a16:creationId xmlns:a16="http://schemas.microsoft.com/office/drawing/2014/main" id="{1BC81A08-55D5-4401-8909-F89C34B31344}"/>
              </a:ext>
            </a:extLst>
          </p:cNvPr>
          <p:cNvGrpSpPr/>
          <p:nvPr/>
        </p:nvGrpSpPr>
        <p:grpSpPr>
          <a:xfrm>
            <a:off x="4655840" y="2564904"/>
            <a:ext cx="2088232" cy="634240"/>
            <a:chOff x="5992965" y="3280195"/>
            <a:chExt cx="2088232" cy="634240"/>
          </a:xfrm>
        </p:grpSpPr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64006C0-D5B5-47EA-A608-02C9FA4C7F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2965" y="3280195"/>
              <a:ext cx="634240" cy="634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7105F4C-7D9A-482F-BA44-71795FC40221}"/>
                </a:ext>
              </a:extLst>
            </p:cNvPr>
            <p:cNvSpPr txBox="1"/>
            <p:nvPr/>
          </p:nvSpPr>
          <p:spPr>
            <a:xfrm>
              <a:off x="6627204" y="3378021"/>
              <a:ext cx="14539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history.h5</a:t>
              </a:r>
              <a:endParaRPr lang="fr-FR" dirty="0"/>
            </a:p>
          </p:txBody>
        </p:sp>
      </p:grp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5E24BD83-F9BC-4756-93C7-60F63B63CA00}"/>
              </a:ext>
            </a:extLst>
          </p:cNvPr>
          <p:cNvCxnSpPr/>
          <p:nvPr/>
        </p:nvCxnSpPr>
        <p:spPr>
          <a:xfrm>
            <a:off x="6672064" y="2852936"/>
            <a:ext cx="122413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2EE09238-DBA9-447F-A46E-D61AE23418FF}"/>
              </a:ext>
            </a:extLst>
          </p:cNvPr>
          <p:cNvSpPr/>
          <p:nvPr/>
        </p:nvSpPr>
        <p:spPr>
          <a:xfrm>
            <a:off x="7982040" y="2385591"/>
            <a:ext cx="2592288" cy="86409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Post-processor</a:t>
            </a:r>
            <a:endParaRPr lang="fr-FR" dirty="0"/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35C797FA-8BF5-4471-96C1-B6C2EE82B080}"/>
              </a:ext>
            </a:extLst>
          </p:cNvPr>
          <p:cNvSpPr txBox="1">
            <a:spLocks/>
          </p:cNvSpPr>
          <p:nvPr/>
        </p:nvSpPr>
        <p:spPr>
          <a:xfrm>
            <a:off x="222412" y="3831575"/>
            <a:ext cx="11700000" cy="276577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 the Test Cases, a basic post-processor class is provided to handle data: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>
                <a:solidFill>
                  <a:srgbClr val="0F999C"/>
                </a:solidFill>
                <a:latin typeface="Abadi" panose="020B0604020202020204" pitchFamily="34" charset="0"/>
              </a:rPr>
              <a:t># Initialize postprocessor</a:t>
            </a:r>
          </a:p>
          <a:p>
            <a:r>
              <a:rPr lang="en-US" dirty="0">
                <a:solidFill>
                  <a:srgbClr val="0F999C"/>
                </a:solidFill>
                <a:latin typeface="Abadi" panose="020B0604020202020204" pitchFamily="34" charset="0"/>
              </a:rPr>
              <a:t>    pp = </a:t>
            </a:r>
            <a:r>
              <a:rPr lang="en-US" dirty="0" err="1">
                <a:solidFill>
                  <a:srgbClr val="0F999C"/>
                </a:solidFill>
                <a:latin typeface="Abadi" panose="020B0604020202020204" pitchFamily="34" charset="0"/>
              </a:rPr>
              <a:t>GEMSEOPostProcess</a:t>
            </a:r>
            <a:r>
              <a:rPr lang="en-US" dirty="0">
                <a:solidFill>
                  <a:srgbClr val="0F999C"/>
                </a:solidFill>
                <a:latin typeface="Abadi" panose="020B0604020202020204" pitchFamily="34" charset="0"/>
              </a:rPr>
              <a:t>()</a:t>
            </a:r>
          </a:p>
          <a:p>
            <a:endParaRPr lang="en-US" dirty="0">
              <a:solidFill>
                <a:srgbClr val="0F999C"/>
              </a:solidFill>
              <a:latin typeface="Abadi" panose="020B0604020202020204" pitchFamily="34" charset="0"/>
            </a:endParaRPr>
          </a:p>
          <a:p>
            <a:r>
              <a:rPr lang="en-US" dirty="0">
                <a:solidFill>
                  <a:srgbClr val="0F999C"/>
                </a:solidFill>
                <a:latin typeface="Abadi" panose="020B0604020202020204" pitchFamily="34" charset="0"/>
              </a:rPr>
              <a:t>    # Load h5 file</a:t>
            </a:r>
          </a:p>
          <a:p>
            <a:r>
              <a:rPr lang="en-US" dirty="0">
                <a:solidFill>
                  <a:srgbClr val="0F999C"/>
                </a:solidFill>
                <a:latin typeface="Abadi" panose="020B0604020202020204" pitchFamily="34" charset="0"/>
              </a:rPr>
              <a:t>    pp.init_from_h5_file(file== './history_test_file.h5')</a:t>
            </a:r>
            <a:r>
              <a:rPr lang="it-IT" dirty="0">
                <a:solidFill>
                  <a:srgbClr val="0F999C"/>
                </a:solidFill>
                <a:latin typeface="Abadi" panose="020B0604020202020204" pitchFamily="34" charset="0"/>
              </a:rPr>
              <a:t> </a:t>
            </a:r>
            <a:endParaRPr lang="fr-FR" dirty="0">
              <a:solidFill>
                <a:srgbClr val="0F999C"/>
              </a:solidFill>
              <a:latin typeface="Abadi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15484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82DB64E-1CF5-4CEC-8057-2ED7436A10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4421959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provided post-processor allows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Load</a:t>
            </a:r>
            <a:r>
              <a:rPr lang="fr-FR" dirty="0"/>
              <a:t> an h5 file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optimization</a:t>
            </a:r>
            <a:r>
              <a:rPr lang="fr-FR" dirty="0"/>
              <a:t> </a:t>
            </a:r>
            <a:r>
              <a:rPr lang="fr-FR" dirty="0" err="1"/>
              <a:t>results</a:t>
            </a:r>
            <a:endParaRPr lang="fr-FR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fr-FR" dirty="0"/>
              <a:t>Compare </a:t>
            </a:r>
            <a:r>
              <a:rPr lang="fr-FR" dirty="0" err="1"/>
              <a:t>quantities</a:t>
            </a:r>
            <a:r>
              <a:rPr lang="fr-FR" dirty="0"/>
              <a:t> (</a:t>
            </a:r>
            <a:r>
              <a:rPr lang="fr-FR" dirty="0" err="1"/>
              <a:t>i.e.scalar</a:t>
            </a:r>
            <a:r>
              <a:rPr lang="fr-FR" dirty="0"/>
              <a:t> values)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iterations</a:t>
            </a:r>
            <a:endParaRPr lang="fr-FR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fr-FR" dirty="0"/>
              <a:t>Plot the time </a:t>
            </a:r>
            <a:r>
              <a:rPr lang="fr-FR" dirty="0" err="1"/>
              <a:t>history</a:t>
            </a:r>
            <a:r>
              <a:rPr lang="fr-FR" dirty="0"/>
              <a:t> of the </a:t>
            </a:r>
            <a:r>
              <a:rPr lang="fr-FR" dirty="0" err="1"/>
              <a:t>merit</a:t>
            </a:r>
            <a:r>
              <a:rPr lang="fr-FR" dirty="0"/>
              <a:t> </a:t>
            </a:r>
            <a:r>
              <a:rPr lang="fr-FR" dirty="0" err="1"/>
              <a:t>function</a:t>
            </a:r>
            <a:endParaRPr lang="fr-FR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fr-FR" dirty="0" err="1"/>
              <a:t>Create</a:t>
            </a:r>
            <a:r>
              <a:rPr lang="fr-FR" dirty="0"/>
              <a:t>  basic (</a:t>
            </a:r>
            <a:r>
              <a:rPr lang="fr-FR" dirty="0" err="1"/>
              <a:t>x,y</a:t>
            </a:r>
            <a:r>
              <a:rPr lang="fr-FR" dirty="0"/>
              <a:t>) plots to compare solutions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different</a:t>
            </a:r>
            <a:r>
              <a:rPr lang="fr-FR" dirty="0"/>
              <a:t> </a:t>
            </a:r>
            <a:r>
              <a:rPr lang="fr-FR" dirty="0" err="1"/>
              <a:t>iterations</a:t>
            </a:r>
            <a:endParaRPr lang="fr-FR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lvl="1" indent="0">
              <a:buNone/>
            </a:pPr>
            <a:endParaRPr lang="fr-FR" dirty="0"/>
          </a:p>
          <a:p>
            <a:pPr marL="342900" lvl="1" indent="-342900">
              <a:buClr>
                <a:schemeClr val="tx1"/>
              </a:buClr>
              <a:buFont typeface="Arial" panose="020B0604020202020204" pitchFamily="34" charset="0"/>
              <a:buChar char="•"/>
              <a:tabLst>
                <a:tab pos="355600" algn="l"/>
              </a:tabLst>
            </a:pPr>
            <a:r>
              <a:rPr lang="fr-FR" sz="2000" dirty="0"/>
              <a:t>This can </a:t>
            </a:r>
            <a:r>
              <a:rPr lang="fr-FR" sz="2000" dirty="0" err="1"/>
              <a:t>be</a:t>
            </a:r>
            <a:r>
              <a:rPr lang="fr-FR" sz="2000" dirty="0"/>
              <a:t> </a:t>
            </a:r>
            <a:r>
              <a:rPr lang="fr-FR" sz="2000" dirty="0" err="1"/>
              <a:t>used</a:t>
            </a:r>
            <a:r>
              <a:rPr lang="fr-FR" sz="2000" dirty="0"/>
              <a:t> to </a:t>
            </a:r>
            <a:r>
              <a:rPr lang="fr-FR" sz="2000" dirty="0" err="1"/>
              <a:t>develop</a:t>
            </a:r>
            <a:r>
              <a:rPr lang="fr-FR" sz="2000" dirty="0"/>
              <a:t> </a:t>
            </a:r>
            <a:r>
              <a:rPr lang="fr-FR" sz="2000" dirty="0" err="1"/>
              <a:t>further</a:t>
            </a:r>
            <a:r>
              <a:rPr lang="fr-FR" sz="2000" dirty="0"/>
              <a:t> </a:t>
            </a:r>
            <a:r>
              <a:rPr lang="fr-FR" sz="2000" dirty="0" err="1"/>
              <a:t>capabilities</a:t>
            </a:r>
            <a:r>
              <a:rPr lang="fr-FR" sz="2000" dirty="0"/>
              <a:t> </a:t>
            </a:r>
            <a:r>
              <a:rPr lang="fr-FR" sz="2000" dirty="0" err="1"/>
              <a:t>according</a:t>
            </a:r>
            <a:r>
              <a:rPr lang="fr-FR" sz="2000" dirty="0"/>
              <a:t> to </a:t>
            </a:r>
            <a:r>
              <a:rPr lang="fr-FR" sz="2000" dirty="0" err="1"/>
              <a:t>your</a:t>
            </a:r>
            <a:r>
              <a:rPr lang="fr-FR" sz="2000" dirty="0"/>
              <a:t> </a:t>
            </a:r>
            <a:r>
              <a:rPr lang="fr-FR" sz="2000" dirty="0" err="1"/>
              <a:t>specific</a:t>
            </a:r>
            <a:r>
              <a:rPr lang="fr-FR" sz="2000" dirty="0"/>
              <a:t> </a:t>
            </a:r>
            <a:r>
              <a:rPr lang="fr-FR" sz="2000" dirty="0" err="1"/>
              <a:t>needs</a:t>
            </a:r>
            <a:r>
              <a:rPr lang="fr-FR" sz="2000" dirty="0"/>
              <a:t>!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1BEDFFA6-BDF4-4D0C-B3F1-6ADB6F4C3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Extended post-processing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673738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ème1">
  <a:themeElements>
    <a:clrScheme name="Capgemini Palette">
      <a:dk1>
        <a:sysClr val="windowText" lastClr="000000"/>
      </a:dk1>
      <a:lt1>
        <a:srgbClr val="FFFFFF"/>
      </a:lt1>
      <a:dk2>
        <a:srgbClr val="2B0A3D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DB23D5DE-0B9A-4B09-9192-699DA51A3CB0}" vid="{014FB731-323B-49BF-AD18-4420062F9FA9}"/>
    </a:ext>
  </a:extLst>
</a:theme>
</file>

<file path=ppt/theme/theme2.xml><?xml version="1.0" encoding="utf-8"?>
<a:theme xmlns:a="http://schemas.openxmlformats.org/drawingml/2006/main" name="Cover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_Capgemini-Engineering.pptx" id="{71036F69-CEE1-48F2-BE76-C6A2A2F53448}" vid="{EB1ED9C7-31C0-4F8C-9B19-DBDF5408FE8C}"/>
    </a:ext>
  </a:extLst>
</a:theme>
</file>

<file path=ppt/theme/theme3.xml><?xml version="1.0" encoding="utf-8"?>
<a:theme xmlns:a="http://schemas.openxmlformats.org/drawingml/2006/main" name="Tema do Offic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F268934454D948B67DD2CBEE5262E2" ma:contentTypeVersion="1" ma:contentTypeDescription="Crée un document." ma:contentTypeScope="" ma:versionID="8224d224c5495f34d182a9c318ef928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964448327911e6d8db575cb01999c2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Date de début de planification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Date de fin de planification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901B13-B09D-49C9-854F-541D02A635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9ADD43F-92D3-47DE-90DB-D576C9390B5E}">
  <ds:schemaRefs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1E66E3A-548C-4E33-996A-02AD73AF0C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1714</TotalTime>
  <Words>4216</Words>
  <Application>Microsoft Office PowerPoint</Application>
  <PresentationFormat>Grand écran</PresentationFormat>
  <Paragraphs>855</Paragraphs>
  <Slides>94</Slides>
  <Notes>0</Notes>
  <HiddenSlides>3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94</vt:i4>
      </vt:variant>
    </vt:vector>
  </HeadingPairs>
  <TitlesOfParts>
    <vt:vector size="104" baseType="lpstr">
      <vt:lpstr>Abadi</vt:lpstr>
      <vt:lpstr>Arial</vt:lpstr>
      <vt:lpstr>Arial Nova Light</vt:lpstr>
      <vt:lpstr>Cambria Math</vt:lpstr>
      <vt:lpstr>NimbusRomNo9L-Regu</vt:lpstr>
      <vt:lpstr>Verdana</vt:lpstr>
      <vt:lpstr>Wingdings</vt:lpstr>
      <vt:lpstr>Thème1</vt:lpstr>
      <vt:lpstr>Cover options</vt:lpstr>
      <vt:lpstr>think-cell Slide</vt:lpstr>
      <vt:lpstr>Présentation PowerPoint</vt:lpstr>
      <vt:lpstr>Session program</vt:lpstr>
      <vt:lpstr>01 GEMSEO FOUNDATIONS</vt:lpstr>
      <vt:lpstr>Présentation PowerPoint</vt:lpstr>
      <vt:lpstr> 01. GEMSEO: Definition </vt:lpstr>
      <vt:lpstr> 01. GEMSEO: Definition </vt:lpstr>
      <vt:lpstr>Présentation PowerPoint</vt:lpstr>
      <vt:lpstr>GEMSEO: key concepts</vt:lpstr>
      <vt:lpstr>Key concepts: multidisciplinary optimization (MDO)</vt:lpstr>
      <vt:lpstr>Key concepts: multidisciplinary optimization (MDO)</vt:lpstr>
      <vt:lpstr>Key concepts: discipline</vt:lpstr>
      <vt:lpstr>Key concepts: coupling variables</vt:lpstr>
      <vt:lpstr>Key concepts: coupling variables</vt:lpstr>
      <vt:lpstr>Key concepts: discipline wrapper</vt:lpstr>
      <vt:lpstr>Présentation PowerPoint</vt:lpstr>
      <vt:lpstr>Key concepts: global, shared and local variables</vt:lpstr>
      <vt:lpstr>Présentation PowerPoint</vt:lpstr>
      <vt:lpstr>Key concepts: design space</vt:lpstr>
      <vt:lpstr>Key concepts: design space</vt:lpstr>
      <vt:lpstr>Key concepts: design space</vt:lpstr>
      <vt:lpstr>Key concepts: merit function</vt:lpstr>
      <vt:lpstr>Key concepts: constraint</vt:lpstr>
      <vt:lpstr>Key concepts: scenario</vt:lpstr>
      <vt:lpstr>Présentation PowerPoint</vt:lpstr>
      <vt:lpstr>GEMSEO basic grammar: disciplines</vt:lpstr>
      <vt:lpstr>GEMSEO basic grammar: disciplines</vt:lpstr>
      <vt:lpstr>GEMSEO basic grammar: scenario</vt:lpstr>
      <vt:lpstr>GEMSEO basic grammar: scenario</vt:lpstr>
      <vt:lpstr>GEMSEO basic grammar: scenario</vt:lpstr>
      <vt:lpstr>GEMSEO basic grammar: scenario</vt:lpstr>
      <vt:lpstr>02. TUTORIALS</vt:lpstr>
      <vt:lpstr>Présentation PowerPoint</vt:lpstr>
      <vt:lpstr>GEMSEO Installation: prerequisites</vt:lpstr>
      <vt:lpstr>GEMSEO Installation: creating GEMSEO environment</vt:lpstr>
      <vt:lpstr>GEMSEO Installation: creating GEMSEO environment</vt:lpstr>
      <vt:lpstr>GEMSEO Installation: creating a project in PyCharm</vt:lpstr>
      <vt:lpstr>GEMSEO Installation: adding resources to the project</vt:lpstr>
      <vt:lpstr>GEMSEO Installation: associating GEMSEO environment</vt:lpstr>
      <vt:lpstr>GEMSEO Installation: associating GEMSEO environment</vt:lpstr>
      <vt:lpstr>GEMSEO Installation: associating GEMSEO environment</vt:lpstr>
      <vt:lpstr>Présentation PowerPoint</vt:lpstr>
      <vt:lpstr>The Sellar Problem: Formulation</vt:lpstr>
      <vt:lpstr>The Sellar Problem: Formulation</vt:lpstr>
      <vt:lpstr>The Sellar Problem: Formulation</vt:lpstr>
      <vt:lpstr>The Sellar Problem: XDSM representation (MDF)</vt:lpstr>
      <vt:lpstr>The Sellar Problem: XDSM representation (IDF)</vt:lpstr>
      <vt:lpstr>The Sellar Problem: code structure</vt:lpstr>
      <vt:lpstr>The Sellar Problem: optimization results</vt:lpstr>
      <vt:lpstr>The Sellar Problem: optimization results</vt:lpstr>
      <vt:lpstr>Présentation PowerPoint</vt:lpstr>
      <vt:lpstr>Optimal Resources Allocation: Formulation</vt:lpstr>
      <vt:lpstr>Optimal Resources Allocation: Formulation</vt:lpstr>
      <vt:lpstr>Optimal Resources Allocation: Formulation</vt:lpstr>
      <vt:lpstr>Optimal Resources Allocation: Disciplines (TDP)</vt:lpstr>
      <vt:lpstr>Optimal Resources Allocation: Disciplines (TDP)</vt:lpstr>
      <vt:lpstr>Optimal Resources Allocation: Disciplines (TDP)</vt:lpstr>
      <vt:lpstr>Optimal Resources Allocation: Disciplines (TPC)</vt:lpstr>
      <vt:lpstr>Optimal Resources Allocation: Disciplines (TPC)</vt:lpstr>
      <vt:lpstr>Optimal Resources Allocation: Disciplines</vt:lpstr>
      <vt:lpstr>Optimal Resources Allocation: code structure</vt:lpstr>
      <vt:lpstr>Optimal Resources Allocation: code structure</vt:lpstr>
      <vt:lpstr>Optimal Resources Allocation: code structure</vt:lpstr>
      <vt:lpstr>Optimal Resources Allocation: code structure</vt:lpstr>
      <vt:lpstr>Optimal Resources Allocation: code structure</vt:lpstr>
      <vt:lpstr>Optimal Resources Allocation: optimization results</vt:lpstr>
      <vt:lpstr>Présentation PowerPoint</vt:lpstr>
      <vt:lpstr>Airfoil optimization: Formulation</vt:lpstr>
      <vt:lpstr>Airfoil optimization: Formulation</vt:lpstr>
      <vt:lpstr>Airfoil optimization: Formulation</vt:lpstr>
      <vt:lpstr>Présentation PowerPoint</vt:lpstr>
      <vt:lpstr>Airfoil optimization: airfoil geometry</vt:lpstr>
      <vt:lpstr>Airfoil optimization: XFOIL instructions</vt:lpstr>
      <vt:lpstr>Airfoil optimization: XFOIL instructions</vt:lpstr>
      <vt:lpstr>Airfoil optimization: Run XFOIL simulations</vt:lpstr>
      <vt:lpstr>Airfoil optimization: reading XFOIL Results</vt:lpstr>
      <vt:lpstr>Airfoil optimization: Disciplines</vt:lpstr>
      <vt:lpstr>Airfoil optimization : code structure</vt:lpstr>
      <vt:lpstr>Airfoil optimization : optimization results</vt:lpstr>
      <vt:lpstr>Airfoil optimization : optimization results</vt:lpstr>
      <vt:lpstr>03. POST-PROCESSING</vt:lpstr>
      <vt:lpstr>Présentation PowerPoint</vt:lpstr>
      <vt:lpstr>Built-in post-processing</vt:lpstr>
      <vt:lpstr>Built-in post-processing: optimization history</vt:lpstr>
      <vt:lpstr>Built-in post-processing: variables history</vt:lpstr>
      <vt:lpstr>Built-in post-processing: additional options</vt:lpstr>
      <vt:lpstr>Built-in post-processing: additional options</vt:lpstr>
      <vt:lpstr>Built-in post-processing: XDSM graph</vt:lpstr>
      <vt:lpstr>Built-in post-processing: h5 time history</vt:lpstr>
      <vt:lpstr>Présentation PowerPoint</vt:lpstr>
      <vt:lpstr>Adding observables</vt:lpstr>
      <vt:lpstr>Adding observables</vt:lpstr>
      <vt:lpstr>Présentation PowerPoint</vt:lpstr>
      <vt:lpstr>Extended post-processing</vt:lpstr>
      <vt:lpstr>Extended post-processing</vt:lpstr>
    </vt:vector>
  </TitlesOfParts>
  <Company>Airbus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ppt template</dc:subject>
  <dc:creator>HERRY, Benjamin (ALTRAN TECHNOLOGIES)</dc:creator>
  <cp:lastModifiedBy>SARTORI Luca</cp:lastModifiedBy>
  <cp:revision>320</cp:revision>
  <dcterms:created xsi:type="dcterms:W3CDTF">2021-04-16T07:43:22Z</dcterms:created>
  <dcterms:modified xsi:type="dcterms:W3CDTF">2022-01-12T10:03:45Z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0x01010045F268934454D948B67DD2CBEE5262E2</vt:lpwstr>
  </property>
</Properties>
</file>